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9" r:id="rId1"/>
  </p:sldMasterIdLst>
  <p:notesMasterIdLst>
    <p:notesMasterId r:id="rId66"/>
  </p:notesMasterIdLst>
  <p:sldIdLst>
    <p:sldId id="269" r:id="rId2"/>
    <p:sldId id="417" r:id="rId3"/>
    <p:sldId id="446" r:id="rId4"/>
    <p:sldId id="463" r:id="rId5"/>
    <p:sldId id="465" r:id="rId6"/>
    <p:sldId id="467" r:id="rId7"/>
    <p:sldId id="506" r:id="rId8"/>
    <p:sldId id="575" r:id="rId9"/>
    <p:sldId id="469" r:id="rId10"/>
    <p:sldId id="471" r:id="rId11"/>
    <p:sldId id="604" r:id="rId12"/>
    <p:sldId id="606" r:id="rId13"/>
    <p:sldId id="605" r:id="rId14"/>
    <p:sldId id="563" r:id="rId15"/>
    <p:sldId id="576" r:id="rId16"/>
    <p:sldId id="564" r:id="rId17"/>
    <p:sldId id="565" r:id="rId18"/>
    <p:sldId id="608" r:id="rId19"/>
    <p:sldId id="566" r:id="rId20"/>
    <p:sldId id="607" r:id="rId21"/>
    <p:sldId id="610" r:id="rId22"/>
    <p:sldId id="611" r:id="rId23"/>
    <p:sldId id="596" r:id="rId24"/>
    <p:sldId id="597" r:id="rId25"/>
    <p:sldId id="598" r:id="rId26"/>
    <p:sldId id="599" r:id="rId27"/>
    <p:sldId id="568" r:id="rId28"/>
    <p:sldId id="569" r:id="rId29"/>
    <p:sldId id="609" r:id="rId30"/>
    <p:sldId id="570" r:id="rId31"/>
    <p:sldId id="571" r:id="rId32"/>
    <p:sldId id="593" r:id="rId33"/>
    <p:sldId id="572" r:id="rId34"/>
    <p:sldId id="573" r:id="rId35"/>
    <p:sldId id="580" r:id="rId36"/>
    <p:sldId id="583" r:id="rId37"/>
    <p:sldId id="582" r:id="rId38"/>
    <p:sldId id="581" r:id="rId39"/>
    <p:sldId id="579" r:id="rId40"/>
    <p:sldId id="578" r:id="rId41"/>
    <p:sldId id="594" r:id="rId42"/>
    <p:sldId id="591" r:id="rId43"/>
    <p:sldId id="595" r:id="rId44"/>
    <p:sldId id="590" r:id="rId45"/>
    <p:sldId id="577" r:id="rId46"/>
    <p:sldId id="592" r:id="rId47"/>
    <p:sldId id="589" r:id="rId48"/>
    <p:sldId id="588" r:id="rId49"/>
    <p:sldId id="489" r:id="rId50"/>
    <p:sldId id="491" r:id="rId51"/>
    <p:sldId id="452" r:id="rId52"/>
    <p:sldId id="453" r:id="rId53"/>
    <p:sldId id="455" r:id="rId54"/>
    <p:sldId id="457" r:id="rId55"/>
    <p:sldId id="459" r:id="rId56"/>
    <p:sldId id="461" r:id="rId57"/>
    <p:sldId id="493" r:id="rId58"/>
    <p:sldId id="600" r:id="rId59"/>
    <p:sldId id="536" r:id="rId60"/>
    <p:sldId id="602" r:id="rId61"/>
    <p:sldId id="603" r:id="rId62"/>
    <p:sldId id="370" r:id="rId63"/>
    <p:sldId id="505" r:id="rId64"/>
    <p:sldId id="316"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4005A4FF-A453-4279-8364-1A724E9DC6AC}">
          <p14:sldIdLst>
            <p14:sldId id="269"/>
            <p14:sldId id="417"/>
            <p14:sldId id="448"/>
            <p14:sldId id="446"/>
            <p14:sldId id="463"/>
            <p14:sldId id="465"/>
            <p14:sldId id="467"/>
            <p14:sldId id="506"/>
            <p14:sldId id="469"/>
            <p14:sldId id="471"/>
            <p14:sldId id="447"/>
            <p14:sldId id="523"/>
            <p14:sldId id="524"/>
            <p14:sldId id="513"/>
            <p14:sldId id="515"/>
            <p14:sldId id="517"/>
            <p14:sldId id="519"/>
            <p14:sldId id="521"/>
            <p14:sldId id="443"/>
            <p14:sldId id="475"/>
            <p14:sldId id="511"/>
            <p14:sldId id="510"/>
            <p14:sldId id="473"/>
            <p14:sldId id="483"/>
            <p14:sldId id="485"/>
            <p14:sldId id="487"/>
            <p14:sldId id="489"/>
            <p14:sldId id="491"/>
            <p14:sldId id="452"/>
            <p14:sldId id="453"/>
            <p14:sldId id="455"/>
            <p14:sldId id="457"/>
            <p14:sldId id="459"/>
            <p14:sldId id="461"/>
            <p14:sldId id="496"/>
            <p14:sldId id="498"/>
            <p14:sldId id="500"/>
            <p14:sldId id="526"/>
            <p14:sldId id="493"/>
            <p14:sldId id="535"/>
            <p14:sldId id="536"/>
            <p14:sldId id="527"/>
            <p14:sldId id="528"/>
            <p14:sldId id="532"/>
            <p14:sldId id="533"/>
            <p14:sldId id="531"/>
            <p14:sldId id="538"/>
            <p14:sldId id="540"/>
            <p14:sldId id="553"/>
            <p14:sldId id="542"/>
            <p14:sldId id="552"/>
            <p14:sldId id="544"/>
            <p14:sldId id="546"/>
            <p14:sldId id="548"/>
            <p14:sldId id="551"/>
            <p14:sldId id="550"/>
            <p14:sldId id="554"/>
            <p14:sldId id="556"/>
            <p14:sldId id="558"/>
            <p14:sldId id="560"/>
            <p14:sldId id="562"/>
            <p14:sldId id="370"/>
            <p14:sldId id="505"/>
            <p14:sldId id="31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C1C1C"/>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304;ndirilenler\2016%20TUBITAK%20GRAFIK%20BILGILERI%20(1)\2016%20TUBITAK%20GRAFIK%20BILGILERI\2-2016-%20T&#220;RK&#304;YE%20GENEL&#304;%20B&#214;LGE%20BA&#350;VURU%20SAYILARI.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304;ndirilenler\2016%20TUBITAK%20GRAFIK%20BILGILERI%20(1)\2016%20TUBITAK%20GRAFIK%20BILGILERI\2-2016-%20T&#220;RK&#304;YE%20GENEL&#304;%20B&#214;LGE%20BA&#350;VURU%20SAYILARI.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304;ndirilenler\2016%20TUBITAK%20GRAFIK%20BILGILERI%20(1)\2016%20TUBITAK%20GRAFIK%20BILGILERI\3-2016-%20VAN%20%20B&#214;LGE%20&#304;LLER&#304;%20BA&#350;VURU%20SAYILARI.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304;ndirilenler\2016%20TUBITAK%20GRAFIK%20BILGILERI%20(1)\2016%20TUBITAK%20GRAFIK%20BILGILERI\3-2016-%20VAN%20%20B&#214;LGE%20&#304;LLER&#304;%20BA&#350;VURU%20SAYILARI.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304;ndirilenler\2016%20TUBITAK%20GRAFIK%20BILGILERI%20(1)\2016%20TUBITAK%20GRAFIK%20BILGILERI\5-2016-%20VAN%20%20B&#214;LGE%20&#304;LLER&#304;%20VE%20SERG&#304;YE%20DAVET%20ED&#304;LEN%20PROJE%20%20SAYILARI.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0"/>
          <c:order val="0"/>
          <c:tx>
            <c:strRef>
              <c:f>Sayfa1!$B$1</c:f>
              <c:strCache>
                <c:ptCount val="1"/>
                <c:pt idx="0">
                  <c:v>Proje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Sayfa1!$A$2:$A$12</c:f>
              <c:numCache>
                <c:formatCode>@</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Sayfa1!$B$2:$B$12</c:f>
              <c:numCache>
                <c:formatCode>General</c:formatCode>
                <c:ptCount val="11"/>
                <c:pt idx="0">
                  <c:v>1092</c:v>
                </c:pt>
                <c:pt idx="1">
                  <c:v>1608</c:v>
                </c:pt>
                <c:pt idx="2">
                  <c:v>1925</c:v>
                </c:pt>
                <c:pt idx="3">
                  <c:v>2788</c:v>
                </c:pt>
                <c:pt idx="4">
                  <c:v>3126</c:v>
                </c:pt>
                <c:pt idx="5">
                  <c:v>5111</c:v>
                </c:pt>
                <c:pt idx="6">
                  <c:v>5574</c:v>
                </c:pt>
                <c:pt idx="7">
                  <c:v>7401</c:v>
                </c:pt>
                <c:pt idx="8">
                  <c:v>10418</c:v>
                </c:pt>
                <c:pt idx="9">
                  <c:v>13775</c:v>
                </c:pt>
                <c:pt idx="10">
                  <c:v>13033</c:v>
                </c:pt>
              </c:numCache>
            </c:numRef>
          </c:val>
        </c:ser>
        <c:dLbls>
          <c:showVal val="1"/>
        </c:dLbls>
        <c:gapWidth val="219"/>
        <c:overlap val="-27"/>
        <c:axId val="89002752"/>
        <c:axId val="89004288"/>
      </c:barChart>
      <c:catAx>
        <c:axId val="89002752"/>
        <c:scaling>
          <c:orientation val="minMax"/>
        </c:scaling>
        <c:axPos val="b"/>
        <c:numFmt formatCode="@"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89004288"/>
        <c:crosses val="autoZero"/>
        <c:auto val="1"/>
        <c:lblAlgn val="ctr"/>
        <c:lblOffset val="100"/>
      </c:catAx>
      <c:valAx>
        <c:axId val="89004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9002752"/>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'2204 2016 Bölge-Dal-Proje'!$A$3:$A$14</c:f>
              <c:strCache>
                <c:ptCount val="12"/>
                <c:pt idx="0">
                  <c:v>Adana</c:v>
                </c:pt>
                <c:pt idx="1">
                  <c:v>Ankara</c:v>
                </c:pt>
                <c:pt idx="2">
                  <c:v>Erzurum</c:v>
                </c:pt>
                <c:pt idx="3">
                  <c:v>Eskişehir</c:v>
                </c:pt>
                <c:pt idx="4">
                  <c:v>İstanbul-Asya</c:v>
                </c:pt>
                <c:pt idx="5">
                  <c:v>İstanbul-Avrupa</c:v>
                </c:pt>
                <c:pt idx="6">
                  <c:v>İzmir</c:v>
                </c:pt>
                <c:pt idx="7">
                  <c:v>Kayseri</c:v>
                </c:pt>
                <c:pt idx="8">
                  <c:v>Konya</c:v>
                </c:pt>
                <c:pt idx="9">
                  <c:v>Malatya</c:v>
                </c:pt>
                <c:pt idx="10">
                  <c:v>Samsun</c:v>
                </c:pt>
                <c:pt idx="11">
                  <c:v>Van</c:v>
                </c:pt>
              </c:strCache>
            </c:strRef>
          </c:cat>
          <c:val>
            <c:numRef>
              <c:f>'2204 2016 Bölge-Dal-Proje'!$B$3:$B$14</c:f>
              <c:numCache>
                <c:formatCode>#,##0</c:formatCode>
                <c:ptCount val="12"/>
                <c:pt idx="0">
                  <c:v>1591</c:v>
                </c:pt>
                <c:pt idx="1">
                  <c:v>654</c:v>
                </c:pt>
                <c:pt idx="2">
                  <c:v>2094</c:v>
                </c:pt>
                <c:pt idx="3">
                  <c:v>1769</c:v>
                </c:pt>
                <c:pt idx="4">
                  <c:v>597</c:v>
                </c:pt>
                <c:pt idx="5">
                  <c:v>649</c:v>
                </c:pt>
                <c:pt idx="6">
                  <c:v>552</c:v>
                </c:pt>
                <c:pt idx="7">
                  <c:v>811</c:v>
                </c:pt>
                <c:pt idx="8">
                  <c:v>900</c:v>
                </c:pt>
                <c:pt idx="9">
                  <c:v>561</c:v>
                </c:pt>
                <c:pt idx="10">
                  <c:v>1325</c:v>
                </c:pt>
                <c:pt idx="11">
                  <c:v>1529</c:v>
                </c:pt>
              </c:numCache>
            </c:numRef>
          </c:val>
        </c:ser>
        <c:dLbls>
          <c:showVal val="1"/>
        </c:dLbls>
        <c:gapWidth val="219"/>
        <c:overlap val="-27"/>
        <c:axId val="89029632"/>
        <c:axId val="89031424"/>
      </c:barChart>
      <c:catAx>
        <c:axId val="890296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89031424"/>
        <c:crosses val="autoZero"/>
        <c:auto val="1"/>
        <c:lblAlgn val="ctr"/>
        <c:lblOffset val="100"/>
      </c:catAx>
      <c:valAx>
        <c:axId val="8903142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9029632"/>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'2204 2016 Bölge-Dal-Proje'!$A$3:$A$14</c:f>
              <c:strCache>
                <c:ptCount val="12"/>
                <c:pt idx="0">
                  <c:v>Adana</c:v>
                </c:pt>
                <c:pt idx="1">
                  <c:v>Ankara</c:v>
                </c:pt>
                <c:pt idx="2">
                  <c:v>Erzurum</c:v>
                </c:pt>
                <c:pt idx="3">
                  <c:v>Eskişehir</c:v>
                </c:pt>
                <c:pt idx="4">
                  <c:v>İstanbul-Asya</c:v>
                </c:pt>
                <c:pt idx="5">
                  <c:v>İstanbul-Avrupa</c:v>
                </c:pt>
                <c:pt idx="6">
                  <c:v>İzmir</c:v>
                </c:pt>
                <c:pt idx="7">
                  <c:v>Kayseri</c:v>
                </c:pt>
                <c:pt idx="8">
                  <c:v>Konya</c:v>
                </c:pt>
                <c:pt idx="9">
                  <c:v>Malatya</c:v>
                </c:pt>
                <c:pt idx="10">
                  <c:v>Samsun</c:v>
                </c:pt>
                <c:pt idx="11">
                  <c:v>Van</c:v>
                </c:pt>
              </c:strCache>
            </c:strRef>
          </c:cat>
          <c:val>
            <c:numRef>
              <c:f>'2204 2016 Bölge-Dal-Proje'!$C$3:$C$14</c:f>
              <c:numCache>
                <c:formatCode>0%</c:formatCode>
                <c:ptCount val="12"/>
                <c:pt idx="0">
                  <c:v>0.12207473336914022</c:v>
                </c:pt>
                <c:pt idx="1">
                  <c:v>5.0180311516918714E-2</c:v>
                </c:pt>
                <c:pt idx="2">
                  <c:v>0.16066907082022591</c:v>
                </c:pt>
                <c:pt idx="3">
                  <c:v>0.13573237167190991</c:v>
                </c:pt>
                <c:pt idx="4">
                  <c:v>4.5806798127829514E-2</c:v>
                </c:pt>
                <c:pt idx="5">
                  <c:v>4.9796669991560238E-2</c:v>
                </c:pt>
                <c:pt idx="6">
                  <c:v>4.2354024399601307E-2</c:v>
                </c:pt>
                <c:pt idx="7">
                  <c:v>6.2226655413181932E-2</c:v>
                </c:pt>
                <c:pt idx="8">
                  <c:v>6.9055474564566871E-2</c:v>
                </c:pt>
                <c:pt idx="9">
                  <c:v>4.3044579145246724E-2</c:v>
                </c:pt>
                <c:pt idx="10">
                  <c:v>0.10166500422005716</c:v>
                </c:pt>
                <c:pt idx="11">
                  <c:v>0.11731757845469194</c:v>
                </c:pt>
              </c:numCache>
            </c:numRef>
          </c:val>
        </c:ser>
        <c:dLbls>
          <c:showVal val="1"/>
        </c:dLbls>
        <c:gapWidth val="219"/>
        <c:overlap val="-27"/>
        <c:axId val="89076480"/>
        <c:axId val="89078016"/>
      </c:barChart>
      <c:catAx>
        <c:axId val="890764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89078016"/>
        <c:crosses val="autoZero"/>
        <c:auto val="1"/>
        <c:lblAlgn val="ctr"/>
        <c:lblOffset val="100"/>
      </c:catAx>
      <c:valAx>
        <c:axId val="890780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9076480"/>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3.0555555555555582E-2"/>
          <c:y val="5.0925925925925923E-2"/>
          <c:w val="0.9388888888888911"/>
          <c:h val="0.70982684456109912"/>
        </c:manualLayout>
      </c:layout>
      <c:barChart>
        <c:barDir val="col"/>
        <c:grouping val="stacked"/>
        <c:ser>
          <c:idx val="0"/>
          <c:order val="0"/>
          <c:tx>
            <c:strRef>
              <c:f>'2204 2016 Bölge-Dal-Proje'!$B$1:$B$2</c:f>
              <c:strCache>
                <c:ptCount val="2"/>
                <c:pt idx="0">
                  <c:v>47. ORTAÖĞRETİM ÖĞRENCİLERİ ARASI ARAŞTİRMA PROJELERİ YARIŞMASI VAN BÖLGE İLLERİ'NİN  BAŞVURU SAYILARI
</c:v>
                </c:pt>
                <c:pt idx="1">
                  <c:v>Proje Sayısı</c:v>
                </c:pt>
              </c:strCache>
            </c:strRef>
          </c:tx>
          <c:spPr>
            <a:solidFill>
              <a:schemeClr val="accent1"/>
            </a:solidFill>
            <a:ln>
              <a:noFill/>
            </a:ln>
            <a:effectLst/>
          </c:spPr>
          <c:dLbls>
            <c:dLbl>
              <c:idx val="0"/>
              <c:layout>
                <c:manualLayout>
                  <c:x val="0"/>
                  <c:y val="-3.7613024175993416E-2"/>
                </c:manualLayout>
              </c:layout>
              <c:dLblPos val="ctr"/>
              <c:showVal val="1"/>
              <c:extLst>
                <c:ext xmlns:c15="http://schemas.microsoft.com/office/drawing/2012/chart" uri="{CE6537A1-D6FC-4f65-9D91-7224C49458BB}">
                  <c15:layout/>
                </c:ext>
              </c:extLst>
            </c:dLbl>
            <c:dLbl>
              <c:idx val="1"/>
              <c:layout>
                <c:manualLayout>
                  <c:x val="3.0862982404977037E-3"/>
                  <c:y val="-0.13019892983997719"/>
                </c:manualLayout>
              </c:layout>
              <c:dLblPos val="ctr"/>
              <c:showVal val="1"/>
              <c:extLst>
                <c:ext xmlns:c15="http://schemas.microsoft.com/office/drawing/2012/chart" uri="{CE6537A1-D6FC-4f65-9D91-7224C49458BB}">
                  <c15:layout/>
                </c:ext>
              </c:extLst>
            </c:dLbl>
            <c:dLbl>
              <c:idx val="2"/>
              <c:layout>
                <c:manualLayout>
                  <c:x val="3.0864197530864343E-3"/>
                  <c:y val="-0.11862569163197979"/>
                </c:manualLayout>
              </c:layout>
              <c:dLblPos val="ctr"/>
              <c:showVal val="1"/>
              <c:extLst>
                <c:ext xmlns:c15="http://schemas.microsoft.com/office/drawing/2012/chart" uri="{CE6537A1-D6FC-4f65-9D91-7224C49458BB}">
                  <c15:layout/>
                </c:ext>
              </c:extLst>
            </c:dLbl>
            <c:dLbl>
              <c:idx val="3"/>
              <c:layout>
                <c:manualLayout>
                  <c:x val="-1.5432098765432172E-3"/>
                  <c:y val="-7.5226048351986832E-2"/>
                </c:manualLayout>
              </c:layout>
              <c:dLblPos val="ctr"/>
              <c:showVal val="1"/>
              <c:extLst>
                <c:ext xmlns:c15="http://schemas.microsoft.com/office/drawing/2012/chart" uri="{CE6537A1-D6FC-4f65-9D91-7224C49458BB}">
                  <c15:layout/>
                </c:ext>
              </c:extLst>
            </c:dLbl>
            <c:dLbl>
              <c:idx val="4"/>
              <c:layout>
                <c:manualLayout>
                  <c:x val="4.6296296296296537E-3"/>
                  <c:y val="-6.0759500591989361E-2"/>
                </c:manualLayout>
              </c:layout>
              <c:dLblPos val="ctr"/>
              <c:showVal val="1"/>
              <c:extLst>
                <c:ext xmlns:c15="http://schemas.microsoft.com/office/drawing/2012/chart" uri="{CE6537A1-D6FC-4f65-9D91-7224C49458BB}">
                  <c15:layout/>
                </c:ext>
              </c:extLst>
            </c:dLbl>
            <c:dLbl>
              <c:idx val="5"/>
              <c:layout>
                <c:manualLayout>
                  <c:x val="0"/>
                  <c:y val="-3.121927236971505E-2"/>
                </c:manualLayout>
              </c:layout>
              <c:dLblPos val="ctr"/>
              <c:showVal val="1"/>
              <c:extLst>
                <c:ext xmlns:c15="http://schemas.microsoft.com/office/drawing/2012/chart" uri="{CE6537A1-D6FC-4f65-9D91-7224C49458BB}">
                  <c15:layout/>
                </c:ext>
              </c:extLst>
            </c:dLbl>
            <c:dLbl>
              <c:idx val="6"/>
              <c:layout>
                <c:manualLayout>
                  <c:x val="-1.508898648335482E-16"/>
                  <c:y val="-3.4341199606686447E-2"/>
                </c:manualLayout>
              </c:layout>
              <c:dLblPos val="ctr"/>
              <c:showVal val="1"/>
              <c:extLst>
                <c:ext xmlns:c15="http://schemas.microsoft.com/office/drawing/2012/chart" uri="{CE6537A1-D6FC-4f65-9D91-7224C49458BB}">
                  <c15:layout/>
                </c:ext>
              </c:extLst>
            </c:dLbl>
            <c:dLbl>
              <c:idx val="7"/>
              <c:layout>
                <c:manualLayout>
                  <c:x val="1.1316741696018028E-16"/>
                  <c:y val="-0.12151900118397871"/>
                </c:manualLayout>
              </c:layout>
              <c:dLblPos val="ctr"/>
              <c:showVal val="1"/>
              <c:extLst>
                <c:ext xmlns:c15="http://schemas.microsoft.com/office/drawing/2012/chart" uri="{CE6537A1-D6FC-4f65-9D91-7224C49458BB}">
                  <c15:layout/>
                </c:ext>
              </c:extLst>
            </c:dLbl>
            <c:dLbl>
              <c:idx val="8"/>
              <c:layout>
                <c:manualLayout>
                  <c:x val="-1.5432098765432172E-3"/>
                  <c:y val="-0.33851721758394265"/>
                </c:manualLayout>
              </c:layout>
              <c:dLblPos val="ct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'2204 2016 Bölge-Dal-Proje'!$A$3:$A$11</c:f>
              <c:strCache>
                <c:ptCount val="9"/>
                <c:pt idx="0">
                  <c:v>Ağrı  </c:v>
                </c:pt>
                <c:pt idx="1">
                  <c:v>Batman </c:v>
                </c:pt>
                <c:pt idx="2">
                  <c:v>Bitlis </c:v>
                </c:pt>
                <c:pt idx="3">
                  <c:v>Hakkari </c:v>
                </c:pt>
                <c:pt idx="4">
                  <c:v>Muş </c:v>
                </c:pt>
                <c:pt idx="5">
                  <c:v>Siirt  </c:v>
                </c:pt>
                <c:pt idx="6">
                  <c:v>Şırnak  </c:v>
                </c:pt>
                <c:pt idx="7">
                  <c:v>Van  </c:v>
                </c:pt>
                <c:pt idx="8">
                  <c:v>Toplam</c:v>
                </c:pt>
              </c:strCache>
            </c:strRef>
          </c:cat>
          <c:val>
            <c:numRef>
              <c:f>'2204 2016 Bölge-Dal-Proje'!$B$3:$B$11</c:f>
              <c:numCache>
                <c:formatCode>#,##0</c:formatCode>
                <c:ptCount val="9"/>
                <c:pt idx="0">
                  <c:v>58</c:v>
                </c:pt>
                <c:pt idx="1">
                  <c:v>416</c:v>
                </c:pt>
                <c:pt idx="2">
                  <c:v>391</c:v>
                </c:pt>
                <c:pt idx="3">
                  <c:v>204</c:v>
                </c:pt>
                <c:pt idx="4">
                  <c:v>106</c:v>
                </c:pt>
                <c:pt idx="5">
                  <c:v>41</c:v>
                </c:pt>
                <c:pt idx="6">
                  <c:v>10</c:v>
                </c:pt>
                <c:pt idx="7">
                  <c:v>303</c:v>
                </c:pt>
                <c:pt idx="8">
                  <c:v>1529</c:v>
                </c:pt>
              </c:numCache>
            </c:numRef>
          </c:val>
        </c:ser>
        <c:dLbls>
          <c:showVal val="1"/>
        </c:dLbls>
        <c:overlap val="100"/>
        <c:axId val="89123456"/>
        <c:axId val="87048576"/>
      </c:barChart>
      <c:catAx>
        <c:axId val="891234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87048576"/>
        <c:crosses val="autoZero"/>
        <c:auto val="1"/>
        <c:lblAlgn val="ctr"/>
        <c:lblOffset val="100"/>
      </c:catAx>
      <c:valAx>
        <c:axId val="8704857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9123456"/>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6.7086127431364162E-2"/>
          <c:y val="2.0904722258738268E-2"/>
          <c:w val="0.91407831708019782"/>
          <c:h val="0.86155351739681962"/>
        </c:manualLayout>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'2204 2016 Bölge-Dal-Proje'!$A$3:$A$10</c:f>
              <c:strCache>
                <c:ptCount val="8"/>
                <c:pt idx="0">
                  <c:v>Ağrı  </c:v>
                </c:pt>
                <c:pt idx="1">
                  <c:v>Batman </c:v>
                </c:pt>
                <c:pt idx="2">
                  <c:v>Bitlis </c:v>
                </c:pt>
                <c:pt idx="3">
                  <c:v>Hakkari </c:v>
                </c:pt>
                <c:pt idx="4">
                  <c:v>Muş </c:v>
                </c:pt>
                <c:pt idx="5">
                  <c:v>Siirt  </c:v>
                </c:pt>
                <c:pt idx="6">
                  <c:v>Şırnak  </c:v>
                </c:pt>
                <c:pt idx="7">
                  <c:v>Van  </c:v>
                </c:pt>
              </c:strCache>
            </c:strRef>
          </c:cat>
          <c:val>
            <c:numRef>
              <c:f>'2204 2016 Bölge-Dal-Proje'!$C$3:$C$10</c:f>
              <c:numCache>
                <c:formatCode>0%</c:formatCode>
                <c:ptCount val="8"/>
                <c:pt idx="0">
                  <c:v>3.793328973185088E-2</c:v>
                </c:pt>
                <c:pt idx="1">
                  <c:v>0.27207325049051623</c:v>
                </c:pt>
                <c:pt idx="2">
                  <c:v>0.25572269457161545</c:v>
                </c:pt>
                <c:pt idx="3">
                  <c:v>0.13342053629823414</c:v>
                </c:pt>
                <c:pt idx="4">
                  <c:v>6.9326357096141683E-2</c:v>
                </c:pt>
                <c:pt idx="5">
                  <c:v>2.6814911706998051E-2</c:v>
                </c:pt>
                <c:pt idx="6">
                  <c:v>6.5402223675604994E-3</c:v>
                </c:pt>
                <c:pt idx="7">
                  <c:v>0.19816873773708321</c:v>
                </c:pt>
              </c:numCache>
            </c:numRef>
          </c:val>
        </c:ser>
        <c:dLbls>
          <c:showVal val="1"/>
        </c:dLbls>
        <c:gapWidth val="219"/>
        <c:overlap val="-27"/>
        <c:axId val="87085056"/>
        <c:axId val="87086592"/>
      </c:barChart>
      <c:catAx>
        <c:axId val="87085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87086592"/>
        <c:crosses val="autoZero"/>
        <c:auto val="1"/>
        <c:lblAlgn val="ctr"/>
        <c:lblOffset val="100"/>
      </c:catAx>
      <c:valAx>
        <c:axId val="870865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7085056"/>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barChart>
        <c:barDir val="col"/>
        <c:grouping val="clustered"/>
        <c:ser>
          <c:idx val="0"/>
          <c:order val="0"/>
          <c:tx>
            <c:strRef>
              <c:f>'2204 2016 Bölge-Dal-Proje'!$B$1:$B$2</c:f>
              <c:strCache>
                <c:ptCount val="2"/>
                <c:pt idx="0">
                  <c:v>47.ORTAÖĞRETİM ÖĞRENCİLERİ ARASI ARAŞTİRMA PROJELERİ YARIŞMASI VAN BÖLGE İLLERİ  VE SERGİYE DAVET EDİLEN PROJE SAYILARI
</c:v>
                </c:pt>
                <c:pt idx="1">
                  <c:v>Proje Sayısı</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'2204 2016 Bölge-Dal-Proje'!$A$3:$A$10</c:f>
              <c:strCache>
                <c:ptCount val="8"/>
                <c:pt idx="0">
                  <c:v>Ağrı </c:v>
                </c:pt>
                <c:pt idx="1">
                  <c:v>Batman </c:v>
                </c:pt>
                <c:pt idx="2">
                  <c:v>Bitlis </c:v>
                </c:pt>
                <c:pt idx="3">
                  <c:v>Hakkari  </c:v>
                </c:pt>
                <c:pt idx="4">
                  <c:v>Muş</c:v>
                </c:pt>
                <c:pt idx="5">
                  <c:v>Siirt  </c:v>
                </c:pt>
                <c:pt idx="6">
                  <c:v>Şırnak  </c:v>
                </c:pt>
                <c:pt idx="7">
                  <c:v>Van  </c:v>
                </c:pt>
              </c:strCache>
            </c:strRef>
          </c:cat>
          <c:val>
            <c:numRef>
              <c:f>'2204 2016 Bölge-Dal-Proje'!$B$3:$B$10</c:f>
              <c:numCache>
                <c:formatCode>#,##0</c:formatCode>
                <c:ptCount val="8"/>
                <c:pt idx="0">
                  <c:v>8</c:v>
                </c:pt>
                <c:pt idx="1">
                  <c:v>29</c:v>
                </c:pt>
                <c:pt idx="2">
                  <c:v>14</c:v>
                </c:pt>
                <c:pt idx="3">
                  <c:v>10</c:v>
                </c:pt>
                <c:pt idx="4">
                  <c:v>9</c:v>
                </c:pt>
                <c:pt idx="5">
                  <c:v>6</c:v>
                </c:pt>
                <c:pt idx="6">
                  <c:v>3</c:v>
                </c:pt>
                <c:pt idx="7">
                  <c:v>21</c:v>
                </c:pt>
              </c:numCache>
            </c:numRef>
          </c:val>
        </c:ser>
        <c:dLbls>
          <c:showVal val="1"/>
        </c:dLbls>
        <c:gapWidth val="219"/>
        <c:overlap val="-27"/>
        <c:axId val="90927872"/>
        <c:axId val="90929408"/>
      </c:barChart>
      <c:catAx>
        <c:axId val="909278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crossAx val="90929408"/>
        <c:crosses val="autoZero"/>
        <c:auto val="1"/>
        <c:lblAlgn val="ctr"/>
        <c:lblOffset val="100"/>
      </c:catAx>
      <c:valAx>
        <c:axId val="9092940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90927872"/>
        <c:crosses val="autoZero"/>
        <c:crossBetween val="between"/>
      </c:valAx>
      <c:spPr>
        <a:noFill/>
        <a:ln>
          <a:noFill/>
        </a:ln>
        <a:effectLst/>
      </c:spPr>
    </c:plotArea>
    <c:plotVisOnly val="1"/>
    <c:dispBlanksAs val="gap"/>
  </c:chart>
  <c:spPr>
    <a:noFill/>
    <a:ln>
      <a:noFill/>
    </a:ln>
    <a:effectLst/>
  </c:spPr>
  <c:txPr>
    <a:bodyPr/>
    <a:lstStyle/>
    <a:p>
      <a:pPr>
        <a:defRPr/>
      </a:pPr>
      <a:endParaRPr lang="tr-T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C2207-D9DD-48B4-81ED-65ABB5CACABE}" type="datetimeFigureOut">
              <a:rPr lang="tr-TR" smtClean="0"/>
              <a:pPr/>
              <a:t>2.11.2016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90B9F-786C-425D-B6E2-32F16F368E46}" type="slidenum">
              <a:rPr lang="tr-TR" smtClean="0"/>
              <a:pPr/>
              <a:t>‹#›</a:t>
            </a:fld>
            <a:endParaRPr lang="tr-TR" dirty="0"/>
          </a:p>
        </p:txBody>
      </p:sp>
    </p:spTree>
    <p:extLst>
      <p:ext uri="{BB962C8B-B14F-4D97-AF65-F5344CB8AC3E}">
        <p14:creationId xmlns="" xmlns:p14="http://schemas.microsoft.com/office/powerpoint/2010/main" val="311856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a:xfrm>
            <a:off x="3623733" y="6117336"/>
            <a:ext cx="3609438" cy="365125"/>
          </a:xfrm>
        </p:spPr>
        <p:txBody>
          <a:bodyPr/>
          <a:lstStyle/>
          <a:p>
            <a:endParaRPr lang="tr-TR" dirty="0"/>
          </a:p>
        </p:txBody>
      </p:sp>
      <p:sp>
        <p:nvSpPr>
          <p:cNvPr id="6" name="Slide Number Placeholder 5"/>
          <p:cNvSpPr>
            <a:spLocks noGrp="1"/>
          </p:cNvSpPr>
          <p:nvPr>
            <p:ph type="sldNum" sz="quarter" idx="12"/>
          </p:nvPr>
        </p:nvSpPr>
        <p:spPr>
          <a:xfrm>
            <a:off x="8275320" y="6117336"/>
            <a:ext cx="411480" cy="365125"/>
          </a:xfrm>
        </p:spPr>
        <p:txBody>
          <a:bodyPr/>
          <a:lstStyle/>
          <a:p>
            <a:fld id="{78984EB3-9D63-4181-B214-2385AFC19F89}" type="slidenum">
              <a:rPr lang="tr-TR" smtClean="0"/>
              <a:pPr/>
              <a:t>‹#›</a:t>
            </a:fld>
            <a:endParaRPr lang="tr-TR"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 xmlns:p14="http://schemas.microsoft.com/office/powerpoint/2010/main" val="13818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41514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95384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86500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43900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16709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43521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90930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96900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a:xfrm>
            <a:off x="1972647" y="6108173"/>
            <a:ext cx="5314517" cy="365125"/>
          </a:xfrm>
        </p:spPr>
        <p:txBody>
          <a:bodyPr/>
          <a:lstStyle/>
          <a:p>
            <a:endParaRPr lang="tr-TR" dirty="0"/>
          </a:p>
        </p:txBody>
      </p:sp>
      <p:sp>
        <p:nvSpPr>
          <p:cNvPr id="6" name="Slide Number Placeholder 5"/>
          <p:cNvSpPr>
            <a:spLocks noGrp="1"/>
          </p:cNvSpPr>
          <p:nvPr>
            <p:ph type="sldNum" sz="quarter" idx="12"/>
          </p:nvPr>
        </p:nvSpPr>
        <p:spPr>
          <a:xfrm>
            <a:off x="8258967" y="6108173"/>
            <a:ext cx="427833" cy="365125"/>
          </a:xfrm>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96931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a:xfrm>
            <a:off x="8273317" y="6116070"/>
            <a:ext cx="413483" cy="365125"/>
          </a:xfrm>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21841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66012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46496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44056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11925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69949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6DC0DBE-E0D1-48AC-B121-3E1CC158ABCB}" type="datetimeFigureOut">
              <a:rPr lang="tr-TR" smtClean="0"/>
              <a:pPr/>
              <a:t>2.11.2016</a:t>
            </a:fld>
            <a:endParaRPr lang="tr-T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326589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DC0DBE-E0D1-48AC-B121-3E1CC158ABCB}" type="datetimeFigureOut">
              <a:rPr lang="tr-TR" smtClean="0"/>
              <a:pPr/>
              <a:t>2.11.2016</a:t>
            </a:fld>
            <a:endParaRPr lang="tr-TR"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984EB3-9D63-4181-B214-2385AFC19F89}" type="slidenum">
              <a:rPr lang="tr-TR" smtClean="0"/>
              <a:pPr/>
              <a:t>‹#›</a:t>
            </a:fld>
            <a:endParaRPr lang="tr-TR" dirty="0"/>
          </a:p>
        </p:txBody>
      </p:sp>
    </p:spTree>
    <p:extLst>
      <p:ext uri="{BB962C8B-B14F-4D97-AF65-F5344CB8AC3E}">
        <p14:creationId xmlns="" xmlns:p14="http://schemas.microsoft.com/office/powerpoint/2010/main" val="253695248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ubitak.gov.tr/tr/yarismalar/icerik-arastirma-projeleri-yarismasi"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8964488" cy="5894115"/>
          </a:xfrm>
        </p:spPr>
        <p:txBody>
          <a:bodyPr>
            <a:normAutofit fontScale="92500" lnSpcReduction="20000"/>
          </a:bodyPr>
          <a:lstStyle/>
          <a:p>
            <a:pPr algn="ctr">
              <a:buNone/>
            </a:pPr>
            <a:endParaRPr lang="tr-TR" sz="800" b="1" dirty="0" smtClean="0"/>
          </a:p>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p>
          <a:p>
            <a:pPr algn="ctr">
              <a:buNone/>
            </a:pPr>
            <a:endParaRPr lang="tr-TR" b="1" dirty="0" smtClean="0">
              <a:solidFill>
                <a:srgbClr val="002060"/>
              </a:solidFill>
              <a:latin typeface="Book Antiqua" pitchFamily="18" charset="0"/>
            </a:endParaRPr>
          </a:p>
          <a:p>
            <a:pPr algn="ctr">
              <a:buNone/>
            </a:pPr>
            <a:endParaRPr lang="tr-TR" sz="2000" b="1" dirty="0" smtClean="0">
              <a:solidFill>
                <a:srgbClr val="002060"/>
              </a:solidFill>
              <a:latin typeface="Book Antiqua" pitchFamily="18" charset="0"/>
              <a:cs typeface="Times New Roman" pitchFamily="18" charset="0"/>
            </a:endParaRPr>
          </a:p>
          <a:p>
            <a:pPr algn="ctr">
              <a:buNone/>
            </a:pPr>
            <a:endParaRPr lang="tr-TR" b="1" dirty="0" smtClean="0">
              <a:solidFill>
                <a:srgbClr val="002060"/>
              </a:solidFill>
              <a:latin typeface="Book Antiqua" pitchFamily="18" charset="0"/>
              <a:cs typeface="Times New Roman" pitchFamily="18" charset="0"/>
            </a:endParaRPr>
          </a:p>
          <a:p>
            <a:pPr algn="ctr">
              <a:buNone/>
            </a:pPr>
            <a:r>
              <a:rPr lang="tr-TR" b="1" dirty="0" smtClean="0">
                <a:solidFill>
                  <a:srgbClr val="002060"/>
                </a:solidFill>
                <a:latin typeface="Book Antiqua" pitchFamily="18" charset="0"/>
                <a:cs typeface="Times New Roman" pitchFamily="18" charset="0"/>
              </a:rPr>
              <a:t>48.</a:t>
            </a:r>
            <a:r>
              <a:rPr lang="tr-TR" b="1" dirty="0" smtClean="0">
                <a:solidFill>
                  <a:srgbClr val="002060"/>
                </a:solidFill>
                <a:latin typeface="Book Antiqua" pitchFamily="18" charset="0"/>
              </a:rPr>
              <a:t> LİSE</a:t>
            </a:r>
            <a:r>
              <a:rPr lang="en-US" b="1" dirty="0" smtClean="0">
                <a:solidFill>
                  <a:srgbClr val="002060"/>
                </a:solidFill>
                <a:latin typeface="Book Antiqua" pitchFamily="18" charset="0"/>
              </a:rPr>
              <a:t> ÖĞRENCİLERİ </a:t>
            </a:r>
            <a:r>
              <a:rPr lang="tr-TR" b="1" dirty="0" smtClean="0">
                <a:solidFill>
                  <a:srgbClr val="002060"/>
                </a:solidFill>
                <a:latin typeface="Book Antiqua" pitchFamily="18" charset="0"/>
              </a:rPr>
              <a:t> </a:t>
            </a:r>
            <a:r>
              <a:rPr lang="en-US" b="1" dirty="0" smtClean="0">
                <a:solidFill>
                  <a:srgbClr val="002060"/>
                </a:solidFill>
                <a:latin typeface="Book Antiqua" pitchFamily="18" charset="0"/>
              </a:rPr>
              <a:t>ARAŞTIRMA</a:t>
            </a:r>
            <a:endParaRPr lang="tr-TR" b="1" dirty="0" smtClean="0">
              <a:solidFill>
                <a:srgbClr val="002060"/>
              </a:solidFill>
              <a:latin typeface="Book Antiqua" pitchFamily="18" charset="0"/>
            </a:endParaRPr>
          </a:p>
          <a:p>
            <a:pPr algn="ctr">
              <a:lnSpc>
                <a:spcPct val="150000"/>
              </a:lnSpc>
              <a:buNone/>
            </a:pPr>
            <a:r>
              <a:rPr lang="en-US" b="1" dirty="0" smtClean="0">
                <a:solidFill>
                  <a:srgbClr val="002060"/>
                </a:solidFill>
                <a:latin typeface="Book Antiqua" pitchFamily="18" charset="0"/>
              </a:rPr>
              <a:t>PROJELERİ YARIŞMAS</a:t>
            </a:r>
            <a:r>
              <a:rPr lang="tr-TR" b="1" smtClean="0">
                <a:solidFill>
                  <a:srgbClr val="002060"/>
                </a:solidFill>
                <a:latin typeface="Book Antiqua" pitchFamily="18" charset="0"/>
              </a:rPr>
              <a:t>I </a:t>
            </a:r>
            <a:r>
              <a:rPr lang="tr-TR" b="1" smtClean="0">
                <a:solidFill>
                  <a:srgbClr val="002060"/>
                </a:solidFill>
                <a:latin typeface="Book Antiqua" pitchFamily="18" charset="0"/>
              </a:rPr>
              <a:t>BİTLİS</a:t>
            </a:r>
            <a:r>
              <a:rPr lang="tr-TR" b="1" smtClean="0">
                <a:solidFill>
                  <a:srgbClr val="002060"/>
                </a:solidFill>
                <a:latin typeface="Book Antiqua" pitchFamily="18" charset="0"/>
              </a:rPr>
              <a:t>  </a:t>
            </a:r>
            <a:r>
              <a:rPr lang="tr-TR" b="1" dirty="0" smtClean="0">
                <a:solidFill>
                  <a:srgbClr val="002060"/>
                </a:solidFill>
                <a:latin typeface="Book Antiqua" pitchFamily="18" charset="0"/>
              </a:rPr>
              <a:t>İL BİLGİLENDİRME TOPLANTISINA</a:t>
            </a:r>
          </a:p>
          <a:p>
            <a:pPr algn="ctr">
              <a:buNone/>
            </a:pPr>
            <a:r>
              <a:rPr lang="tr-TR" sz="4000" b="1" dirty="0" smtClean="0">
                <a:solidFill>
                  <a:srgbClr val="002060"/>
                </a:solidFill>
                <a:latin typeface="Book Antiqua" pitchFamily="18" charset="0"/>
              </a:rPr>
              <a:t>HOŞ GELDİNİZ</a:t>
            </a:r>
          </a:p>
          <a:p>
            <a:pPr algn="ctr">
              <a:buNone/>
            </a:pPr>
            <a:r>
              <a:rPr lang="tr-TR" sz="3000" dirty="0" smtClean="0">
                <a:solidFill>
                  <a:srgbClr val="002060"/>
                </a:solidFill>
              </a:rPr>
              <a:t>2 KASIM  </a:t>
            </a:r>
            <a:r>
              <a:rPr lang="tr-TR" sz="3000" dirty="0">
                <a:solidFill>
                  <a:srgbClr val="002060"/>
                </a:solidFill>
              </a:rPr>
              <a:t>– </a:t>
            </a:r>
            <a:r>
              <a:rPr lang="tr-TR" sz="3000" dirty="0" smtClean="0">
                <a:solidFill>
                  <a:srgbClr val="002060"/>
                </a:solidFill>
              </a:rPr>
              <a:t>2016</a:t>
            </a:r>
            <a:endParaRPr lang="tr-TR" sz="3000" dirty="0">
              <a:solidFill>
                <a:srgbClr val="002060"/>
              </a:solidFill>
            </a:endParaRPr>
          </a:p>
          <a:p>
            <a:pPr algn="ctr">
              <a:buNone/>
            </a:pPr>
            <a:endParaRPr lang="tr-TR" sz="4000" b="1" dirty="0" smtClean="0">
              <a:solidFill>
                <a:srgbClr val="002060"/>
              </a:solidFill>
              <a:latin typeface="Book Antiqua" pitchFamily="18" charset="0"/>
            </a:endParaRPr>
          </a:p>
        </p:txBody>
      </p:sp>
      <p:sp>
        <p:nvSpPr>
          <p:cNvPr id="6" name="5 Metin kutusu"/>
          <p:cNvSpPr txBox="1"/>
          <p:nvPr/>
        </p:nvSpPr>
        <p:spPr>
          <a:xfrm>
            <a:off x="3275856" y="6093296"/>
            <a:ext cx="3168352" cy="369332"/>
          </a:xfrm>
          <a:prstGeom prst="rect">
            <a:avLst/>
          </a:prstGeom>
          <a:noFill/>
        </p:spPr>
        <p:txBody>
          <a:bodyPr wrap="square" rtlCol="0">
            <a:spAutoFit/>
          </a:bodyPr>
          <a:lstStyle/>
          <a:p>
            <a:pPr algn="ctr"/>
            <a:endParaRPr lang="tr-TR" dirty="0">
              <a:solidFill>
                <a:srgbClr val="002060"/>
              </a:solidFill>
            </a:endParaRPr>
          </a:p>
        </p:txBody>
      </p:sp>
      <p:pic>
        <p:nvPicPr>
          <p:cNvPr id="8"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91880" y="219157"/>
            <a:ext cx="2376264" cy="3173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60648"/>
            <a:ext cx="6408712" cy="6000850"/>
          </a:xfrm>
        </p:spPr>
        <p:txBody>
          <a:bodyPr>
            <a:noAutofit/>
          </a:bodyPr>
          <a:lstStyle/>
          <a:p>
            <a:pPr marL="514350" lvl="0" indent="-514350" algn="ctr">
              <a:lnSpc>
                <a:spcPct val="150000"/>
              </a:lnSpc>
              <a:spcBef>
                <a:spcPts val="0"/>
              </a:spcBef>
              <a:spcAft>
                <a:spcPts val="0"/>
              </a:spcAft>
              <a:buNone/>
              <a:defRPr/>
            </a:pPr>
            <a:r>
              <a:rPr lang="tr-TR" sz="2800" b="1" dirty="0" smtClean="0"/>
              <a:t>-Matematik</a:t>
            </a:r>
          </a:p>
          <a:p>
            <a:pPr marL="514350" lvl="0" indent="-514350" algn="ctr">
              <a:lnSpc>
                <a:spcPct val="150000"/>
              </a:lnSpc>
              <a:buNone/>
              <a:defRPr/>
            </a:pPr>
            <a:r>
              <a:rPr lang="tr-TR" sz="2800" b="1" dirty="0" smtClean="0"/>
              <a:t>-</a:t>
            </a:r>
            <a:r>
              <a:rPr lang="tr-TR" sz="2800" b="1" dirty="0"/>
              <a:t>Psikoloji</a:t>
            </a:r>
          </a:p>
          <a:p>
            <a:pPr marL="514350" lvl="0" indent="-514350" algn="ctr">
              <a:lnSpc>
                <a:spcPct val="150000"/>
              </a:lnSpc>
              <a:buNone/>
              <a:defRPr/>
            </a:pPr>
            <a:r>
              <a:rPr lang="tr-TR" sz="2800" b="1" dirty="0"/>
              <a:t>-Sosyoloji  </a:t>
            </a:r>
          </a:p>
          <a:p>
            <a:pPr marL="514350" lvl="0" indent="-514350" algn="ctr">
              <a:lnSpc>
                <a:spcPct val="150000"/>
              </a:lnSpc>
              <a:buNone/>
              <a:defRPr/>
            </a:pPr>
            <a:r>
              <a:rPr lang="tr-TR" sz="2800" b="1" dirty="0"/>
              <a:t>-Tarih </a:t>
            </a:r>
            <a:endParaRPr lang="tr-TR" sz="2800" b="1" dirty="0" smtClean="0"/>
          </a:p>
          <a:p>
            <a:pPr marL="514350" lvl="0" indent="-514350" algn="ctr">
              <a:lnSpc>
                <a:spcPct val="150000"/>
              </a:lnSpc>
              <a:buNone/>
              <a:defRPr/>
            </a:pPr>
            <a:r>
              <a:rPr lang="tr-TR" sz="2800" b="1" dirty="0" smtClean="0"/>
              <a:t>-Teknolojik Tasarım</a:t>
            </a:r>
            <a:endParaRPr lang="tr-TR" sz="2800" b="1" dirty="0"/>
          </a:p>
          <a:p>
            <a:pPr marL="514350" lvl="0" indent="-514350" algn="ctr">
              <a:lnSpc>
                <a:spcPct val="150000"/>
              </a:lnSpc>
              <a:buNone/>
              <a:defRPr/>
            </a:pPr>
            <a:r>
              <a:rPr lang="tr-TR" sz="2800" b="1" dirty="0"/>
              <a:t>-Türk Dili ve Edebiyatı</a:t>
            </a:r>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548680"/>
            <a:ext cx="7704667" cy="5451136"/>
          </a:xfrm>
        </p:spPr>
        <p:txBody>
          <a:bodyPr>
            <a:normAutofit/>
          </a:bodyPr>
          <a:lstStyle/>
          <a:p>
            <a:pPr>
              <a:lnSpc>
                <a:spcPct val="150000"/>
              </a:lnSpc>
            </a:pPr>
            <a:r>
              <a:rPr lang="tr-TR" sz="3200" b="1" dirty="0" smtClean="0"/>
              <a:t>Öğretmenlerimiz için alan ve proje sayısı sınırlaması yoktur.</a:t>
            </a:r>
            <a:endParaRPr lang="tr-TR"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980728"/>
            <a:ext cx="7704667" cy="5019088"/>
          </a:xfrm>
        </p:spPr>
        <p:txBody>
          <a:bodyPr>
            <a:normAutofit/>
          </a:bodyPr>
          <a:lstStyle/>
          <a:p>
            <a:r>
              <a:rPr lang="tr-TR" sz="2800" b="1" dirty="0" smtClean="0"/>
              <a:t>Proje için danışman gerekmeyebilir.</a:t>
            </a:r>
          </a:p>
          <a:p>
            <a:r>
              <a:rPr lang="tr-TR" sz="2800" b="1" dirty="0" smtClean="0"/>
              <a:t>Danışman başka okul ya da şehirden  de olabilir.</a:t>
            </a:r>
            <a:endParaRPr lang="tr-TR"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normAutofit/>
          </a:bodyPr>
          <a:lstStyle/>
          <a:p>
            <a:r>
              <a:rPr lang="tr-TR" sz="2800" b="1" dirty="0" smtClean="0"/>
              <a:t>Her öğrenci en fazla bir projede yer alabilir.</a:t>
            </a:r>
          </a:p>
          <a:p>
            <a:endParaRPr lang="tr-TR" sz="1200" b="1" dirty="0" smtClean="0"/>
          </a:p>
          <a:p>
            <a:r>
              <a:rPr lang="tr-TR" sz="2800" b="1" dirty="0" smtClean="0"/>
              <a:t>Bir projede ikiden fazla öğrenci yer alamaz.</a:t>
            </a:r>
            <a:endParaRPr lang="tr-TR"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620713"/>
            <a:ext cx="8604448" cy="5568950"/>
          </a:xfrm>
        </p:spPr>
        <p:txBody>
          <a:bodyPr>
            <a:noAutofit/>
          </a:bodyPr>
          <a:lstStyle/>
          <a:p>
            <a:pPr lvl="0" algn="just">
              <a:lnSpc>
                <a:spcPct val="150000"/>
              </a:lnSpc>
              <a:buNone/>
            </a:pPr>
            <a:r>
              <a:rPr lang="tr-TR" b="1" dirty="0" smtClean="0"/>
              <a:t>    </a:t>
            </a:r>
            <a:r>
              <a:rPr lang="tr-TR" sz="2800" b="1" dirty="0" smtClean="0"/>
              <a:t>Proje Yarışması ilanı TÜBİTAK tarafından hazırlanarak, 2016 yılı Ekim ayı içerisinde tüm liselere gönderilmiştir. Bu yarışma ile ilgili detaylı bilgilere TÜBİTAK’ın </a:t>
            </a:r>
            <a:r>
              <a:rPr lang="tr-TR" sz="2800" b="1" u="sng" dirty="0" smtClean="0">
                <a:hlinkClick r:id="rId2"/>
              </a:rPr>
              <a:t>http://www.</a:t>
            </a:r>
            <a:r>
              <a:rPr lang="tr-TR" sz="2800" b="1" u="sng" dirty="0" err="1" smtClean="0">
                <a:hlinkClick r:id="rId2"/>
              </a:rPr>
              <a:t>tubitak</a:t>
            </a:r>
            <a:r>
              <a:rPr lang="tr-TR" sz="2800" b="1" u="sng" dirty="0" smtClean="0">
                <a:hlinkClick r:id="rId2"/>
              </a:rPr>
              <a:t>.gov.tr/tr/</a:t>
            </a:r>
            <a:r>
              <a:rPr lang="tr-TR" sz="2800" b="1" u="sng" dirty="0" err="1" smtClean="0">
                <a:hlinkClick r:id="rId2"/>
              </a:rPr>
              <a:t>yarismalar</a:t>
            </a:r>
            <a:r>
              <a:rPr lang="tr-TR" sz="2800" b="1" u="sng" dirty="0" smtClean="0">
                <a:hlinkClick r:id="rId2"/>
              </a:rPr>
              <a:t>/</a:t>
            </a:r>
            <a:r>
              <a:rPr lang="tr-TR" sz="2800" b="1" u="sng" dirty="0" err="1" smtClean="0">
                <a:hlinkClick r:id="rId2"/>
              </a:rPr>
              <a:t>icerik</a:t>
            </a:r>
            <a:r>
              <a:rPr lang="tr-TR" sz="2800" b="1" u="sng" dirty="0" smtClean="0">
                <a:hlinkClick r:id="rId2"/>
              </a:rPr>
              <a:t>-</a:t>
            </a:r>
            <a:r>
              <a:rPr lang="tr-TR" sz="2800" b="1" u="sng" dirty="0" err="1" smtClean="0">
                <a:hlinkClick r:id="rId2"/>
              </a:rPr>
              <a:t>arastirma</a:t>
            </a:r>
            <a:r>
              <a:rPr lang="tr-TR" sz="2800" b="1" u="sng" dirty="0" smtClean="0">
                <a:hlinkClick r:id="rId2"/>
              </a:rPr>
              <a:t>-projeleri-</a:t>
            </a:r>
            <a:r>
              <a:rPr lang="tr-TR" sz="2800" b="1" u="sng" dirty="0" err="1" smtClean="0">
                <a:hlinkClick r:id="rId2"/>
              </a:rPr>
              <a:t>yarismasi</a:t>
            </a:r>
            <a:r>
              <a:rPr lang="tr-TR" sz="2800" b="1" dirty="0" smtClean="0"/>
              <a:t> internet sayfasında ulaşılabilir.</a:t>
            </a:r>
          </a:p>
          <a:p>
            <a:pPr>
              <a:buNone/>
            </a:pPr>
            <a:endParaRPr lang="en-US" dirty="0"/>
          </a:p>
        </p:txBody>
      </p:sp>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88640"/>
            <a:ext cx="8424936" cy="6001023"/>
          </a:xfrm>
        </p:spPr>
        <p:txBody>
          <a:bodyPr>
            <a:noAutofit/>
          </a:bodyPr>
          <a:lstStyle/>
          <a:p>
            <a:pPr algn="just">
              <a:lnSpc>
                <a:spcPct val="150000"/>
              </a:lnSpc>
              <a:buNone/>
            </a:pPr>
            <a:r>
              <a:rPr lang="tr-TR" sz="2800" b="1" dirty="0" smtClean="0"/>
              <a:t>    Okul Müdürlüklerine başvuru süreci 19 Eylül 2016 tarihi itibarı ile başladı. Başvuru yapan Öğretmen tarafından Okul idaresi ve İl veya İlçe Milli Eğitim Müdürlüklerinin Onayı alındıktan sonra ilgili Öğretmene süreç boyunca Haftalık 6 saat egzersiz ücreti verilmektedir.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0"/>
            <a:ext cx="7992888" cy="5661248"/>
          </a:xfrm>
        </p:spPr>
        <p:txBody>
          <a:bodyPr>
            <a:noAutofit/>
          </a:bodyPr>
          <a:lstStyle/>
          <a:p>
            <a:r>
              <a:rPr lang="tr-TR" sz="2800" b="1" dirty="0" smtClean="0"/>
              <a:t>TÜBİTAK  BAŞVURU SÜRECİ:</a:t>
            </a:r>
          </a:p>
          <a:p>
            <a:r>
              <a:rPr lang="tr-TR" sz="2800" b="1" dirty="0" smtClean="0"/>
              <a:t>04 Ocak 2017	       : Online Proje Başvuru </a:t>
            </a:r>
          </a:p>
          <a:p>
            <a:pPr>
              <a:buNone/>
            </a:pPr>
            <a:r>
              <a:rPr lang="tr-TR" sz="2800" b="1" dirty="0" smtClean="0"/>
              <a:t>                                         BAŞLANGIÇ  Tarihi</a:t>
            </a:r>
          </a:p>
          <a:p>
            <a:pPr>
              <a:buNone/>
            </a:pPr>
            <a:endParaRPr lang="tr-TR" sz="2800" b="1" dirty="0" smtClean="0"/>
          </a:p>
          <a:p>
            <a:r>
              <a:rPr lang="tr-TR" sz="2800" b="1" dirty="0" smtClean="0"/>
              <a:t>18 Ocak 2017	       : Online proje SON  Başvuru </a:t>
            </a:r>
          </a:p>
          <a:p>
            <a:pPr>
              <a:buNone/>
            </a:pPr>
            <a:r>
              <a:rPr lang="tr-TR" sz="2800" b="1" dirty="0" smtClean="0"/>
              <a:t>                                         Tarihi</a:t>
            </a:r>
            <a:endParaRPr lang="en-US" sz="2800"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0"/>
            <a:ext cx="8388424" cy="6858000"/>
          </a:xfrm>
        </p:spPr>
        <p:txBody>
          <a:bodyPr>
            <a:noAutofit/>
          </a:bodyPr>
          <a:lstStyle/>
          <a:p>
            <a:pPr algn="just">
              <a:lnSpc>
                <a:spcPct val="150000"/>
              </a:lnSpc>
            </a:pPr>
            <a:r>
              <a:rPr lang="tr-TR" sz="2800" b="1" dirty="0" smtClean="0"/>
              <a:t>Öğrenciler proje başvurularını internet üzerinden</a:t>
            </a:r>
          </a:p>
          <a:p>
            <a:pPr algn="ctr">
              <a:lnSpc>
                <a:spcPct val="150000"/>
              </a:lnSpc>
              <a:buNone/>
            </a:pPr>
            <a:r>
              <a:rPr lang="tr-TR" sz="2800" b="1" dirty="0" smtClean="0">
                <a:solidFill>
                  <a:srgbClr val="0070C0"/>
                </a:solidFill>
              </a:rPr>
              <a:t> e-</a:t>
            </a:r>
            <a:r>
              <a:rPr lang="tr-TR" sz="2800" b="1" dirty="0" err="1" smtClean="0">
                <a:solidFill>
                  <a:srgbClr val="0070C0"/>
                </a:solidFill>
              </a:rPr>
              <a:t>bideb</a:t>
            </a:r>
            <a:r>
              <a:rPr lang="tr-TR" sz="2800" b="1" dirty="0" smtClean="0">
                <a:solidFill>
                  <a:srgbClr val="0070C0"/>
                </a:solidFill>
              </a:rPr>
              <a:t>.</a:t>
            </a:r>
            <a:r>
              <a:rPr lang="tr-TR" sz="2800" b="1" dirty="0" err="1" smtClean="0">
                <a:solidFill>
                  <a:srgbClr val="0070C0"/>
                </a:solidFill>
              </a:rPr>
              <a:t>tubitak</a:t>
            </a:r>
            <a:r>
              <a:rPr lang="tr-TR" sz="2800" b="1" dirty="0" smtClean="0">
                <a:solidFill>
                  <a:srgbClr val="0070C0"/>
                </a:solidFill>
              </a:rPr>
              <a:t>.gov.tr </a:t>
            </a:r>
          </a:p>
          <a:p>
            <a:pPr algn="just">
              <a:lnSpc>
                <a:spcPct val="150000"/>
              </a:lnSpc>
              <a:buNone/>
            </a:pPr>
            <a:r>
              <a:rPr lang="tr-TR" sz="2800" b="1" dirty="0" smtClean="0"/>
              <a:t>    adresinden online olarak yapacaklardır.</a:t>
            </a:r>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1052736"/>
            <a:ext cx="7704667" cy="4947080"/>
          </a:xfrm>
        </p:spPr>
        <p:txBody>
          <a:bodyPr/>
          <a:lstStyle/>
          <a:p>
            <a:pPr marL="0" indent="0">
              <a:lnSpc>
                <a:spcPct val="150000"/>
              </a:lnSpc>
              <a:buNone/>
            </a:pPr>
            <a:r>
              <a:rPr lang="tr-TR" sz="2800" b="1" dirty="0" smtClean="0"/>
              <a:t>Başvuru formu sistem üzerinde doldurulacak ve çıktısı alınarak onay ve ıslak imzaları tamamlandıktan sonra Bölge Koordinatörlüklerine posta yoluyla veya elden teslim edeceklerdir.</a:t>
            </a:r>
            <a:endParaRPr lang="tr-T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548680"/>
            <a:ext cx="7920880" cy="5784826"/>
          </a:xfrm>
        </p:spPr>
        <p:txBody>
          <a:bodyPr>
            <a:noAutofit/>
          </a:bodyPr>
          <a:lstStyle/>
          <a:p>
            <a:pPr>
              <a:lnSpc>
                <a:spcPct val="150000"/>
              </a:lnSpc>
              <a:buNone/>
            </a:pPr>
            <a:r>
              <a:rPr lang="tr-TR" sz="2800" b="1" dirty="0" smtClean="0"/>
              <a:t>Öğrenciler,</a:t>
            </a:r>
          </a:p>
          <a:p>
            <a:pPr>
              <a:lnSpc>
                <a:spcPct val="150000"/>
              </a:lnSpc>
              <a:buNone/>
            </a:pPr>
            <a:r>
              <a:rPr lang="tr-TR" sz="2800" b="1" dirty="0" smtClean="0">
                <a:solidFill>
                  <a:srgbClr val="002060"/>
                </a:solidFill>
              </a:rPr>
              <a:t>www. e-</a:t>
            </a:r>
            <a:r>
              <a:rPr lang="tr-TR" sz="2800" b="1" dirty="0" err="1" smtClean="0">
                <a:solidFill>
                  <a:srgbClr val="002060"/>
                </a:solidFill>
              </a:rPr>
              <a:t>bideb</a:t>
            </a:r>
            <a:r>
              <a:rPr lang="tr-TR" sz="2800" b="1" dirty="0" smtClean="0">
                <a:solidFill>
                  <a:srgbClr val="002060"/>
                </a:solidFill>
              </a:rPr>
              <a:t>.</a:t>
            </a:r>
            <a:r>
              <a:rPr lang="tr-TR" sz="2800" b="1" dirty="0" err="1" smtClean="0">
                <a:solidFill>
                  <a:srgbClr val="002060"/>
                </a:solidFill>
              </a:rPr>
              <a:t>tubitak</a:t>
            </a:r>
            <a:r>
              <a:rPr lang="tr-TR" sz="2800" b="1" dirty="0" smtClean="0">
                <a:solidFill>
                  <a:srgbClr val="002060"/>
                </a:solidFill>
              </a:rPr>
              <a:t>.gov.tr  </a:t>
            </a:r>
            <a:r>
              <a:rPr lang="tr-TR" sz="2800" b="1" dirty="0" smtClean="0"/>
              <a:t>adresine</a:t>
            </a:r>
          </a:p>
          <a:p>
            <a:pPr>
              <a:lnSpc>
                <a:spcPct val="150000"/>
              </a:lnSpc>
              <a:buNone/>
            </a:pPr>
            <a:r>
              <a:rPr lang="tr-TR" sz="2800" b="1" dirty="0" smtClean="0"/>
              <a:t> 1) Proje Özeti, 2)Proje Planı,</a:t>
            </a:r>
          </a:p>
          <a:p>
            <a:pPr marL="22225" indent="-22225">
              <a:lnSpc>
                <a:spcPct val="150000"/>
              </a:lnSpc>
              <a:buNone/>
            </a:pPr>
            <a:r>
              <a:rPr lang="tr-TR" sz="2800" b="1" dirty="0" smtClean="0"/>
              <a:t>3) Proje Raporunu, </a:t>
            </a:r>
          </a:p>
          <a:p>
            <a:pPr marL="22225" indent="-22225">
              <a:lnSpc>
                <a:spcPct val="150000"/>
              </a:lnSpc>
              <a:buNone/>
            </a:pPr>
            <a:r>
              <a:rPr lang="tr-TR" sz="2800" b="1" dirty="0" smtClean="0"/>
              <a:t>Proje Rehberindeki </a:t>
            </a:r>
          </a:p>
          <a:p>
            <a:pPr marL="22225" indent="-22225">
              <a:lnSpc>
                <a:spcPct val="150000"/>
              </a:lnSpc>
              <a:buNone/>
            </a:pPr>
            <a:r>
              <a:rPr lang="tr-TR" sz="2800" b="1" dirty="0" smtClean="0"/>
              <a:t>önerileri dikkate alarak hazırlamalıdırlar.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17504" y="1988840"/>
            <a:ext cx="7704667" cy="3332816"/>
          </a:xfrm>
        </p:spPr>
        <p:txBody>
          <a:bodyPr>
            <a:normAutofit/>
          </a:bodyPr>
          <a:lstStyle/>
          <a:p>
            <a:pPr algn="just">
              <a:lnSpc>
                <a:spcPct val="150000"/>
              </a:lnSpc>
            </a:pPr>
            <a:r>
              <a:rPr lang="tr-TR" sz="3200" b="1" dirty="0" smtClean="0">
                <a:solidFill>
                  <a:schemeClr val="accent1">
                    <a:lumMod val="75000"/>
                  </a:schemeClr>
                </a:solidFill>
              </a:rPr>
              <a:t>Lise Öğrencileri arasındaki bu yarışma, TÜBİTAK </a:t>
            </a:r>
            <a:r>
              <a:rPr lang="tr-TR" sz="3200" b="1" dirty="0"/>
              <a:t>24 Temmuz 1963</a:t>
            </a:r>
            <a:r>
              <a:rPr lang="tr-TR" sz="3200" b="1" dirty="0" smtClean="0">
                <a:solidFill>
                  <a:schemeClr val="accent1">
                    <a:lumMod val="75000"/>
                  </a:schemeClr>
                </a:solidFill>
              </a:rPr>
              <a:t> tarihinde kurulduktan 6  yıl sonra, 1969 yılında başlamıştır. </a:t>
            </a:r>
            <a:endParaRPr lang="tr-TR" sz="3200" b="1" dirty="0">
              <a:solidFill>
                <a:schemeClr val="accent1">
                  <a:lumMod val="75000"/>
                </a:schemeClr>
              </a:solidFill>
            </a:endParaRP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04664"/>
            <a:ext cx="7704856" cy="5784826"/>
          </a:xfrm>
        </p:spPr>
        <p:txBody>
          <a:bodyPr>
            <a:noAutofit/>
          </a:bodyPr>
          <a:lstStyle/>
          <a:p>
            <a:pPr algn="just">
              <a:lnSpc>
                <a:spcPct val="150000"/>
              </a:lnSpc>
              <a:buNone/>
            </a:pPr>
            <a:r>
              <a:rPr lang="tr-TR" sz="2800" b="1" dirty="0" smtClean="0">
                <a:solidFill>
                  <a:srgbClr val="002060"/>
                </a:solidFill>
              </a:rPr>
              <a:t>Proje Özeti,Proje Planı ve Proje Raporuna </a:t>
            </a:r>
          </a:p>
          <a:p>
            <a:pPr marL="15875" indent="-15875" algn="just">
              <a:lnSpc>
                <a:spcPct val="150000"/>
              </a:lnSpc>
              <a:buNone/>
            </a:pPr>
            <a:r>
              <a:rPr lang="tr-TR" sz="2800" b="1" dirty="0" smtClean="0">
                <a:solidFill>
                  <a:srgbClr val="002060"/>
                </a:solidFill>
              </a:rPr>
              <a:t>Kesinlikle Öğretmen, Öğrenci, Okul ve destek alınan kişi, kurum vb. ifadeler yazılmamalıdır. Aksi halde değerlendirme aşamasında proje dikkate alınmaz. </a:t>
            </a:r>
            <a:r>
              <a:rPr lang="tr-TR" sz="2800" b="1" dirty="0" smtClean="0"/>
              <a:t>PROJE RED EDİLİR</a:t>
            </a:r>
            <a:r>
              <a:rPr lang="tr-TR" sz="2800" b="1" dirty="0" smtClean="0">
                <a:solidFill>
                  <a:srgbClr val="0070C0"/>
                </a:solidFill>
              </a:rPr>
              <a:t>.</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800" b="1" dirty="0" smtClean="0"/>
              <a:t>Proje Değerlendirmeleri iki aşamadan oluşur:</a:t>
            </a:r>
          </a:p>
          <a:p>
            <a:r>
              <a:rPr lang="tr-TR" sz="2800" b="1" dirty="0" smtClean="0"/>
              <a:t>1) Online değerlendirmeler.</a:t>
            </a:r>
          </a:p>
          <a:p>
            <a:r>
              <a:rPr lang="tr-TR" sz="2800" b="1" dirty="0" smtClean="0"/>
              <a:t>Jüri tarafından puanlar verilerek projeler değerlendirilir.</a:t>
            </a:r>
            <a:endParaRPr lang="tr-T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nSpc>
                <a:spcPct val="150000"/>
              </a:lnSpc>
            </a:pPr>
            <a:r>
              <a:rPr lang="tr-TR" sz="2800" b="1" dirty="0" smtClean="0"/>
              <a:t>2)  Sergi sırasında sözlü sunum değerlendirmeleri.</a:t>
            </a:r>
          </a:p>
          <a:p>
            <a:pPr>
              <a:lnSpc>
                <a:spcPct val="150000"/>
              </a:lnSpc>
            </a:pPr>
            <a:r>
              <a:rPr lang="tr-TR" sz="2800" b="1" dirty="0" smtClean="0"/>
              <a:t>Jüri  tarafından  projeler puanlar verilerek değerlendirilir.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normAutofit/>
          </a:bodyPr>
          <a:lstStyle/>
          <a:p>
            <a:pPr>
              <a:buNone/>
            </a:pPr>
            <a:endParaRPr lang="tr-TR" sz="2800" b="1" dirty="0" smtClean="0"/>
          </a:p>
          <a:p>
            <a:pPr>
              <a:lnSpc>
                <a:spcPct val="150000"/>
              </a:lnSpc>
              <a:buNone/>
            </a:pPr>
            <a:endParaRPr lang="tr-TR" sz="2800" b="1" dirty="0" smtClean="0"/>
          </a:p>
          <a:p>
            <a:pPr>
              <a:lnSpc>
                <a:spcPct val="150000"/>
              </a:lnSpc>
              <a:buNone/>
            </a:pPr>
            <a:r>
              <a:rPr lang="tr-TR" sz="2800" b="1" dirty="0" smtClean="0"/>
              <a:t>Ön değerlendirmelere </a:t>
            </a:r>
          </a:p>
          <a:p>
            <a:pPr>
              <a:lnSpc>
                <a:spcPct val="150000"/>
              </a:lnSpc>
              <a:buNone/>
            </a:pPr>
            <a:r>
              <a:rPr lang="tr-TR" sz="2800" b="1" dirty="0" smtClean="0"/>
              <a:t>2 Şubat 2017 </a:t>
            </a:r>
          </a:p>
          <a:p>
            <a:pPr marL="0" indent="0">
              <a:lnSpc>
                <a:spcPct val="150000"/>
              </a:lnSpc>
              <a:buNone/>
            </a:pPr>
            <a:r>
              <a:rPr lang="tr-TR" sz="2800" b="1" dirty="0" smtClean="0"/>
              <a:t>tarihinde  TÜBİTAK tarafından onaylanan Jüriler  tarafından başlayacaktır. </a:t>
            </a:r>
            <a:endParaRPr lang="tr-TR"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normAutofit fontScale="92500"/>
          </a:bodyPr>
          <a:lstStyle/>
          <a:p>
            <a:pPr marL="22225" indent="-22225">
              <a:buNone/>
            </a:pPr>
            <a:endParaRPr lang="tr-TR" dirty="0" smtClean="0"/>
          </a:p>
          <a:p>
            <a:pPr marL="22225" indent="-22225" algn="just">
              <a:buNone/>
            </a:pPr>
            <a:endParaRPr lang="tr-TR" sz="2800" b="1" dirty="0" smtClean="0"/>
          </a:p>
          <a:p>
            <a:pPr marL="22225" indent="-22225" algn="just">
              <a:lnSpc>
                <a:spcPct val="150000"/>
              </a:lnSpc>
              <a:buNone/>
            </a:pPr>
            <a:endParaRPr lang="tr-TR" sz="2800" b="1" dirty="0" smtClean="0"/>
          </a:p>
          <a:p>
            <a:pPr marL="22225" indent="-22225" algn="just">
              <a:lnSpc>
                <a:spcPct val="150000"/>
              </a:lnSpc>
              <a:buNone/>
            </a:pPr>
            <a:r>
              <a:rPr lang="tr-TR" sz="2800" b="1" dirty="0" smtClean="0"/>
              <a:t>Değerlendirmeler Proje Raporu dikkate alınarak, TÜBİTAK puanlama  tablosuna göre yapılmaktadır. Değerlendirme sonucunu gösterir tablo, başvuru  yapan öğrenci ve danışman öğretmenlere e-posta olarak TÜBİTAK tarafından iletilecektir.</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normAutofit/>
          </a:bodyPr>
          <a:lstStyle/>
          <a:p>
            <a:endParaRPr lang="tr-TR" sz="2800" b="1" dirty="0" smtClean="0"/>
          </a:p>
          <a:p>
            <a:r>
              <a:rPr lang="tr-TR" sz="2800" b="1" dirty="0" smtClean="0"/>
              <a:t>02 Mart 2017        : Sergiye davet edilecek öğrencilere e-posta ile davet gönderilmesi </a:t>
            </a:r>
            <a:br>
              <a:rPr lang="tr-TR" sz="2800" b="1" dirty="0" smtClean="0"/>
            </a:br>
            <a:r>
              <a:rPr lang="tr-TR" sz="2800" b="1" dirty="0" smtClean="0"/>
              <a:t>(TÜBİTAK tarafından gönderilecektir).</a:t>
            </a:r>
          </a:p>
          <a:p>
            <a:r>
              <a:rPr lang="tr-TR" sz="2800" b="1" dirty="0" smtClean="0"/>
              <a:t>100 Proje Van Bölge Sergisine çağrılacak.</a:t>
            </a:r>
            <a:endParaRPr lang="tr-TR"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lstStyle/>
          <a:p>
            <a:endParaRPr lang="tr-TR" dirty="0" smtClean="0"/>
          </a:p>
          <a:p>
            <a:pPr marL="0" indent="0">
              <a:lnSpc>
                <a:spcPct val="150000"/>
              </a:lnSpc>
              <a:buNone/>
            </a:pPr>
            <a:endParaRPr lang="tr-TR" sz="2800" b="1" dirty="0" smtClean="0"/>
          </a:p>
          <a:p>
            <a:pPr marL="0" indent="0">
              <a:lnSpc>
                <a:spcPct val="150000"/>
              </a:lnSpc>
              <a:buNone/>
            </a:pPr>
            <a:r>
              <a:rPr lang="tr-TR" sz="2800" b="1" dirty="0" smtClean="0"/>
              <a:t>27 Mart 2017           :VAN  Bölge Sergisi için projelerin hazırlanması ve sergi açılışı</a:t>
            </a:r>
            <a:br>
              <a:rPr lang="tr-TR" sz="2800" b="1" dirty="0" smtClean="0"/>
            </a:br>
            <a:r>
              <a:rPr lang="tr-TR" sz="2800" b="1" dirty="0" smtClean="0"/>
              <a:t>28-30 Mart 2017  : VAN Bölge sergisi-ödül töreni.</a:t>
            </a:r>
            <a:br>
              <a:rPr lang="tr-TR" sz="2800" b="1" dirty="0" smtClean="0"/>
            </a:br>
            <a:r>
              <a:rPr lang="tr-TR" sz="2800" b="1" dirty="0" smtClean="0"/>
              <a:t>08-12 Mayıs 2017 : ANKARA Final Yarışması.</a:t>
            </a:r>
            <a:endParaRPr lang="tr-TR"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692696"/>
            <a:ext cx="7776864" cy="5496794"/>
          </a:xfrm>
        </p:spPr>
        <p:txBody>
          <a:bodyPr>
            <a:noAutofit/>
          </a:bodyPr>
          <a:lstStyle/>
          <a:p>
            <a:pPr marL="1588" indent="-1588" algn="just">
              <a:lnSpc>
                <a:spcPct val="150000"/>
              </a:lnSpc>
              <a:buNone/>
            </a:pPr>
            <a:r>
              <a:rPr lang="tr-TR" sz="2800" b="1" dirty="0" smtClean="0">
                <a:solidFill>
                  <a:srgbClr val="C00000"/>
                </a:solidFill>
              </a:rPr>
              <a:t>Bu Tür Proje Çalışmalarında Temel Amaç:</a:t>
            </a:r>
            <a:r>
              <a:rPr lang="tr-TR" sz="2800" b="1" dirty="0" smtClean="0"/>
              <a:t/>
            </a:r>
            <a:br>
              <a:rPr lang="tr-TR" sz="2800" b="1" dirty="0" smtClean="0"/>
            </a:br>
            <a:r>
              <a:rPr lang="tr-TR" sz="2800" b="1" dirty="0" smtClean="0"/>
              <a:t>1) Okullarımızdaki öğrencilerin bizzat proje çalışmalarında yer almalarını sağlamak,</a:t>
            </a:r>
            <a:br>
              <a:rPr lang="tr-TR" sz="2800" b="1" dirty="0" smtClean="0"/>
            </a:br>
            <a:r>
              <a:rPr lang="tr-TR" sz="2800" b="1" dirty="0" smtClean="0"/>
              <a:t>2) Düşünen, kurgulayan ve üreten nesillerin nitelik  kazanmalarını sağlamak,</a:t>
            </a: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692696"/>
            <a:ext cx="7776864" cy="5496794"/>
          </a:xfrm>
        </p:spPr>
        <p:txBody>
          <a:bodyPr>
            <a:noAutofit/>
          </a:bodyPr>
          <a:lstStyle/>
          <a:p>
            <a:pPr marL="15875" indent="-15875" algn="just">
              <a:lnSpc>
                <a:spcPct val="150000"/>
              </a:lnSpc>
              <a:buNone/>
              <a:tabLst>
                <a:tab pos="90488" algn="l"/>
              </a:tabLst>
            </a:pPr>
            <a:r>
              <a:rPr lang="tr-TR" sz="2800" b="1" dirty="0" smtClean="0"/>
              <a:t>3) Yarışmanın ödülleri, bu sürecin “amacı” değil, gençlerimizi teşvik eden birer “araç”tır. </a:t>
            </a:r>
          </a:p>
          <a:p>
            <a:pPr marL="0" indent="0" algn="just">
              <a:lnSpc>
                <a:spcPct val="150000"/>
              </a:lnSpc>
              <a:buNone/>
            </a:pPr>
            <a:r>
              <a:rPr lang="tr-TR" sz="2800" b="1" dirty="0" smtClean="0"/>
              <a:t>Sürecin bu özelliği gerek öğrenciler gerekse danışmanlar tarafından gözden kaçırılmamalı,</a:t>
            </a:r>
          </a:p>
          <a:p>
            <a:pPr marL="15875" indent="-15875" algn="just">
              <a:buNone/>
            </a:pPr>
            <a:r>
              <a:rPr lang="tr-TR" sz="2800" b="1" dirty="0" smtClean="0"/>
              <a:t> </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740352" y="4941168"/>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908720"/>
            <a:ext cx="7704667" cy="5091096"/>
          </a:xfrm>
        </p:spPr>
        <p:txBody>
          <a:bodyPr>
            <a:normAutofit/>
          </a:bodyPr>
          <a:lstStyle/>
          <a:p>
            <a:pPr marL="22225" indent="-22225">
              <a:lnSpc>
                <a:spcPct val="150000"/>
              </a:lnSpc>
            </a:pPr>
            <a:r>
              <a:rPr lang="tr-TR" sz="2800" b="1" dirty="0" smtClean="0"/>
              <a:t>Proje çalışması yapan öğrencilerimiz tarafından araçların asıl amacın önüne geçmemesi gerektiği unutulmamalıdır.</a:t>
            </a:r>
            <a:endParaRPr lang="tr-T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052736"/>
            <a:ext cx="7796030" cy="3888432"/>
          </a:xfrm>
        </p:spPr>
        <p:txBody>
          <a:bodyPr/>
          <a:lstStyle/>
          <a:p>
            <a:pPr marL="0" indent="0">
              <a:buNone/>
            </a:pPr>
            <a:endParaRPr lang="tr-TR" dirty="0" smtClean="0"/>
          </a:p>
          <a:p>
            <a:pPr marL="0" indent="0" algn="ctr">
              <a:lnSpc>
                <a:spcPct val="200000"/>
              </a:lnSpc>
              <a:buNone/>
            </a:pPr>
            <a:r>
              <a:rPr lang="tr-TR" sz="2800" b="1" dirty="0" smtClean="0"/>
              <a:t>Bu </a:t>
            </a:r>
            <a:r>
              <a:rPr lang="tr-TR" sz="2800" b="1" dirty="0"/>
              <a:t>yarışma </a:t>
            </a:r>
            <a:r>
              <a:rPr lang="tr-TR" sz="2800" b="1" dirty="0" smtClean="0"/>
              <a:t>MEB-TÜBİTAK işbirliği  ile</a:t>
            </a:r>
          </a:p>
          <a:p>
            <a:pPr marL="0" indent="0" algn="ctr">
              <a:lnSpc>
                <a:spcPct val="200000"/>
              </a:lnSpc>
              <a:buNone/>
            </a:pPr>
            <a:r>
              <a:rPr lang="tr-TR" sz="2800" b="1" dirty="0" smtClean="0"/>
              <a:t> TÜBİTAK Bilim </a:t>
            </a:r>
            <a:r>
              <a:rPr lang="tr-TR" sz="2800" b="1" dirty="0"/>
              <a:t>İnsanı Destekleme Daire Başkanlığınca organize edilmektedir.</a:t>
            </a:r>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307508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980728"/>
            <a:ext cx="7848872" cy="5208762"/>
          </a:xfrm>
        </p:spPr>
        <p:txBody>
          <a:bodyPr>
            <a:noAutofit/>
          </a:bodyPr>
          <a:lstStyle/>
          <a:p>
            <a:pPr>
              <a:lnSpc>
                <a:spcPct val="150000"/>
              </a:lnSpc>
            </a:pPr>
            <a:r>
              <a:rPr lang="tr-TR" sz="2800" b="1" dirty="0" smtClean="0"/>
              <a:t>Bu Yarışma, genç beyinleri düşünmeye, gözlem yapmaya, soru sormaya, merak etmeye, merak ettiklerini araştırma ve araştırmalarını ürüne dönüştürmeye yönlendirmekte ve teşvik etmektedir.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692696"/>
            <a:ext cx="7848872" cy="5352778"/>
          </a:xfrm>
        </p:spPr>
        <p:txBody>
          <a:bodyPr>
            <a:noAutofit/>
          </a:bodyPr>
          <a:lstStyle/>
          <a:p>
            <a:pPr marL="0" indent="0" algn="just">
              <a:lnSpc>
                <a:spcPct val="150000"/>
              </a:lnSpc>
              <a:buNone/>
            </a:pPr>
            <a:r>
              <a:rPr lang="tr-TR" sz="2800" b="1" dirty="0" smtClean="0"/>
              <a:t>Bu bağlamda, projelerin değerlendirilmesinde göz önüne alınacak en önemli husus, projeye kaynak olan fikrin proje sahibi öğrenci /öğrencilerin eseri olmasıdır. </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marL="15875" indent="-15875" algn="just">
              <a:lnSpc>
                <a:spcPct val="150000"/>
              </a:lnSpc>
              <a:buNone/>
            </a:pPr>
            <a:r>
              <a:rPr lang="tr-TR" sz="2800" b="1" dirty="0" smtClean="0"/>
              <a:t>Bu fikir basit; fakat çok ilginç ve pratik bir çözüme yönelik olabilir. Çünkü büyük başarıların her birinin temelini küçük fikir ve araştırmalar oluşturmuştur.</a:t>
            </a:r>
            <a:endParaRPr lang="tr-T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124744"/>
            <a:ext cx="7920880" cy="5064746"/>
          </a:xfrm>
        </p:spPr>
        <p:txBody>
          <a:bodyPr>
            <a:noAutofit/>
          </a:bodyPr>
          <a:lstStyle/>
          <a:p>
            <a:pPr marL="0" indent="0" algn="just">
              <a:lnSpc>
                <a:spcPct val="150000"/>
              </a:lnSpc>
              <a:buNone/>
            </a:pPr>
            <a:r>
              <a:rPr lang="tr-TR" sz="2800" b="1" dirty="0" smtClean="0"/>
              <a:t>Öğrencilerin kendi ürettikleri fikirlerine geliştirme aşamasında üniversitelerden ya da araştırma kurumlarından destek almaları doğaldır. Ancak, bu destek, bilgi alma ya da laboratuar imkanlarının</a:t>
            </a:r>
            <a:br>
              <a:rPr lang="tr-TR" sz="2800" b="1" dirty="0" smtClean="0"/>
            </a:br>
            <a:r>
              <a:rPr lang="tr-TR" sz="2800" b="1" dirty="0" smtClean="0"/>
              <a:t>kullanımıyla sınırlı olmalıdır.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836712"/>
            <a:ext cx="7848872" cy="5352778"/>
          </a:xfrm>
        </p:spPr>
        <p:txBody>
          <a:bodyPr>
            <a:noAutofit/>
          </a:bodyPr>
          <a:lstStyle/>
          <a:p>
            <a:pPr>
              <a:lnSpc>
                <a:spcPct val="150000"/>
              </a:lnSpc>
            </a:pPr>
            <a:r>
              <a:rPr lang="tr-TR" sz="2800" b="1" dirty="0" smtClean="0">
                <a:solidFill>
                  <a:srgbClr val="C00000"/>
                </a:solidFill>
              </a:rPr>
              <a:t>Projeyi Çalışmasına Başlarken:</a:t>
            </a:r>
            <a:r>
              <a:rPr lang="tr-TR" sz="2800" b="1" dirty="0" smtClean="0"/>
              <a:t/>
            </a:r>
            <a:br>
              <a:rPr lang="tr-TR" sz="2800" b="1" dirty="0" smtClean="0"/>
            </a:br>
            <a:r>
              <a:rPr lang="tr-TR" sz="2800" b="1" dirty="0" smtClean="0"/>
              <a:t>♦ Konuyu seçin;</a:t>
            </a:r>
            <a:br>
              <a:rPr lang="tr-TR" sz="2800" b="1" dirty="0" smtClean="0"/>
            </a:br>
            <a:r>
              <a:rPr lang="tr-TR" sz="2800" b="1" dirty="0" smtClean="0"/>
              <a:t>♦ Konuyu inceleyin, araştırın;</a:t>
            </a:r>
            <a:br>
              <a:rPr lang="tr-TR" sz="2800" b="1" dirty="0" smtClean="0"/>
            </a:br>
            <a:r>
              <a:rPr lang="tr-TR" sz="2800" b="1" dirty="0" smtClean="0"/>
              <a:t>♦ Kendi araştıracağınız konuya karar verin;</a:t>
            </a:r>
            <a:br>
              <a:rPr lang="tr-TR" sz="2800" b="1" dirty="0" smtClean="0"/>
            </a:br>
            <a:r>
              <a:rPr lang="tr-TR" sz="2800" b="1" dirty="0" smtClean="0"/>
              <a:t>♦ Bir zaman çizelgesi hazırlayın;</a:t>
            </a:r>
            <a:br>
              <a:rPr lang="tr-TR" sz="2800" b="1" dirty="0" smtClean="0"/>
            </a:br>
            <a:r>
              <a:rPr lang="tr-TR" sz="2800" b="1" dirty="0" smtClean="0"/>
              <a:t>♦ Deneyleri planlayın;</a:t>
            </a:r>
            <a:br>
              <a:rPr lang="tr-TR" sz="2800" b="1" dirty="0" smtClean="0"/>
            </a:b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494866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548680"/>
            <a:ext cx="7704667" cy="5451136"/>
          </a:xfrm>
        </p:spPr>
        <p:txBody>
          <a:bodyPr/>
          <a:lstStyle/>
          <a:p>
            <a:pPr marL="15875" indent="-15875">
              <a:lnSpc>
                <a:spcPct val="150000"/>
              </a:lnSpc>
              <a:buNone/>
            </a:pPr>
            <a:r>
              <a:rPr lang="tr-TR" b="1" dirty="0" smtClean="0"/>
              <a:t>♦ </a:t>
            </a:r>
            <a:r>
              <a:rPr lang="tr-TR" sz="2800" b="1" dirty="0" smtClean="0"/>
              <a:t>Danışmanınızla konuşun, tartışın ve fikrini alın;</a:t>
            </a:r>
            <a:br>
              <a:rPr lang="tr-TR" sz="2800" b="1" dirty="0" smtClean="0"/>
            </a:br>
            <a:r>
              <a:rPr lang="tr-TR" sz="2800" b="1" dirty="0" smtClean="0"/>
              <a:t>♦ Deneyleri yapın ve projeyi tamamlayın;</a:t>
            </a:r>
            <a:br>
              <a:rPr lang="tr-TR" sz="2800" b="1" dirty="0" smtClean="0"/>
            </a:br>
            <a:r>
              <a:rPr lang="tr-TR" sz="2800" b="1" dirty="0" smtClean="0"/>
              <a:t>♦ Sonuçları inceleyin ve tartışın.</a:t>
            </a:r>
            <a:endParaRPr lang="tr-TR"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548680"/>
            <a:ext cx="7704667" cy="5451136"/>
          </a:xfrm>
        </p:spPr>
        <p:txBody>
          <a:bodyPr>
            <a:normAutofit fontScale="92500" lnSpcReduction="10000"/>
          </a:bodyPr>
          <a:lstStyle/>
          <a:p>
            <a:pPr>
              <a:lnSpc>
                <a:spcPct val="150000"/>
              </a:lnSpc>
            </a:pPr>
            <a:endParaRPr lang="tr-TR" sz="2800" b="1" dirty="0" smtClean="0"/>
          </a:p>
          <a:p>
            <a:pPr>
              <a:lnSpc>
                <a:spcPct val="150000"/>
              </a:lnSpc>
            </a:pPr>
            <a:endParaRPr lang="tr-TR" sz="2800" b="1" dirty="0" smtClean="0"/>
          </a:p>
          <a:p>
            <a:pPr>
              <a:lnSpc>
                <a:spcPct val="150000"/>
              </a:lnSpc>
            </a:pPr>
            <a:endParaRPr lang="tr-TR" sz="2800" b="1" dirty="0" smtClean="0"/>
          </a:p>
          <a:p>
            <a:pPr marL="15875" indent="-15875">
              <a:lnSpc>
                <a:spcPct val="150000"/>
              </a:lnSpc>
              <a:buNone/>
              <a:tabLst>
                <a:tab pos="179388" algn="l"/>
              </a:tabLst>
            </a:pPr>
            <a:r>
              <a:rPr lang="tr-TR" sz="3000" b="1" dirty="0" smtClean="0"/>
              <a:t>Proje raporunun yazımında dikkate alınması gerekenler:</a:t>
            </a:r>
            <a:br>
              <a:rPr lang="tr-TR" sz="3000" b="1" dirty="0" smtClean="0"/>
            </a:br>
            <a:r>
              <a:rPr lang="tr-TR" sz="3000" b="1" dirty="0" smtClean="0"/>
              <a:t>♦ Proje başlığı ♦ İçindekiler</a:t>
            </a:r>
            <a:br>
              <a:rPr lang="tr-TR" sz="3000" b="1" dirty="0" smtClean="0"/>
            </a:br>
            <a:r>
              <a:rPr lang="tr-TR" sz="3000" b="1" dirty="0" smtClean="0"/>
              <a:t>♦ Giriş ♦ Yöntem</a:t>
            </a:r>
            <a:r>
              <a:rPr lang="tr-TR" sz="2800" b="1" dirty="0" smtClean="0"/>
              <a:t/>
            </a:r>
            <a:br>
              <a:rPr lang="tr-TR" sz="2800" b="1" dirty="0" smtClean="0"/>
            </a:br>
            <a:endParaRPr lang="tr-TR"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lstStyle/>
          <a:p>
            <a:pPr>
              <a:lnSpc>
                <a:spcPct val="150000"/>
              </a:lnSpc>
              <a:buNone/>
            </a:pPr>
            <a:endParaRPr lang="tr-TR" b="1" dirty="0" smtClean="0"/>
          </a:p>
          <a:p>
            <a:pPr>
              <a:lnSpc>
                <a:spcPct val="150000"/>
              </a:lnSpc>
              <a:buNone/>
            </a:pPr>
            <a:r>
              <a:rPr lang="tr-TR" b="1" dirty="0" smtClean="0"/>
              <a:t>    ♦ </a:t>
            </a:r>
            <a:r>
              <a:rPr lang="tr-TR" sz="2800" b="1" dirty="0" smtClean="0"/>
              <a:t>Bulgular</a:t>
            </a:r>
            <a:br>
              <a:rPr lang="tr-TR" sz="2800" b="1" dirty="0" smtClean="0"/>
            </a:br>
            <a:r>
              <a:rPr lang="tr-TR" sz="2800" b="1" dirty="0" smtClean="0"/>
              <a:t>♦ Sonuç ve tartışma</a:t>
            </a:r>
            <a:br>
              <a:rPr lang="tr-TR" sz="2800" b="1" dirty="0" smtClean="0"/>
            </a:br>
            <a:r>
              <a:rPr lang="tr-TR" sz="2800" b="1" dirty="0" smtClean="0"/>
              <a:t>♦ Öneriler</a:t>
            </a:r>
            <a:br>
              <a:rPr lang="tr-TR" sz="2800" b="1" dirty="0" smtClean="0"/>
            </a:br>
            <a:r>
              <a:rPr lang="tr-TR" sz="2800" b="1" dirty="0" smtClean="0"/>
              <a:t>♦ Kaynaklar</a:t>
            </a:r>
            <a:endParaRPr lang="tr-TR"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rgbClr val="002060"/>
                </a:solidFill>
              </a:rPr>
              <a:t>Proje Değerlendirme Kriterleri</a:t>
            </a:r>
            <a:endParaRPr lang="tr-TR" sz="2800" b="1" dirty="0">
              <a:solidFill>
                <a:srgbClr val="002060"/>
              </a:solidFill>
            </a:endParaRPr>
          </a:p>
        </p:txBody>
      </p:sp>
      <p:sp>
        <p:nvSpPr>
          <p:cNvPr id="3" name="2 İçerik Yer Tutucusu"/>
          <p:cNvSpPr>
            <a:spLocks noGrp="1"/>
          </p:cNvSpPr>
          <p:nvPr>
            <p:ph idx="1"/>
          </p:nvPr>
        </p:nvSpPr>
        <p:spPr>
          <a:xfrm>
            <a:off x="982133" y="1772816"/>
            <a:ext cx="7704667" cy="4227000"/>
          </a:xfrm>
        </p:spPr>
        <p:txBody>
          <a:bodyPr>
            <a:normAutofit lnSpcReduction="10000"/>
          </a:bodyPr>
          <a:lstStyle/>
          <a:p>
            <a:pPr marL="92075" indent="-15875">
              <a:lnSpc>
                <a:spcPct val="150000"/>
              </a:lnSpc>
              <a:buNone/>
            </a:pPr>
            <a:r>
              <a:rPr lang="tr-TR" sz="2800" b="1" dirty="0" smtClean="0"/>
              <a:t>ÖZGÜNLÜK  VE YENİLİK:</a:t>
            </a:r>
            <a:br>
              <a:rPr lang="tr-TR" sz="2800" b="1" dirty="0" smtClean="0"/>
            </a:br>
            <a:r>
              <a:rPr lang="tr-TR" sz="2800" b="1" dirty="0" smtClean="0"/>
              <a:t>a) Proje, çözüme kavuşturulmak istenilen konuda yenilik ve özgünlük taşıyor mu?</a:t>
            </a:r>
            <a:br>
              <a:rPr lang="tr-TR" sz="2800" b="1" dirty="0" smtClean="0"/>
            </a:br>
            <a:r>
              <a:rPr lang="tr-TR" sz="2800" b="1" dirty="0" smtClean="0"/>
              <a:t>b) Yaklaşım, çözüme yönelik mi?</a:t>
            </a:r>
            <a:br>
              <a:rPr lang="tr-TR" sz="2800" b="1" dirty="0" smtClean="0"/>
            </a:br>
            <a:r>
              <a:rPr lang="tr-TR" sz="2800" b="1" dirty="0" smtClean="0"/>
              <a:t>c) Verinin analizi ve yorumu özgün mü?</a:t>
            </a:r>
            <a:br>
              <a:rPr lang="tr-TR" sz="2800" b="1" dirty="0" smtClean="0"/>
            </a:br>
            <a:r>
              <a:rPr lang="tr-TR" sz="2800" b="1" dirty="0" smtClean="0"/>
              <a:t>d) Malzeme nasıl kullanılmış?</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2133" y="457201"/>
            <a:ext cx="7704667" cy="1315615"/>
          </a:xfrm>
        </p:spPr>
        <p:txBody>
          <a:bodyPr/>
          <a:lstStyle/>
          <a:p>
            <a:r>
              <a:rPr lang="tr-TR" b="1" dirty="0" smtClean="0"/>
              <a:t>BİLİMSEL YÖNTEM:</a:t>
            </a:r>
            <a:endParaRPr lang="tr-TR" dirty="0"/>
          </a:p>
        </p:txBody>
      </p:sp>
      <p:sp>
        <p:nvSpPr>
          <p:cNvPr id="3" name="2 İçerik Yer Tutucusu"/>
          <p:cNvSpPr>
            <a:spLocks noGrp="1"/>
          </p:cNvSpPr>
          <p:nvPr>
            <p:ph idx="1"/>
          </p:nvPr>
        </p:nvSpPr>
        <p:spPr>
          <a:xfrm>
            <a:off x="982133" y="1340768"/>
            <a:ext cx="7704667" cy="4659048"/>
          </a:xfrm>
        </p:spPr>
        <p:txBody>
          <a:bodyPr>
            <a:normAutofit fontScale="40000" lnSpcReduction="20000"/>
          </a:bodyPr>
          <a:lstStyle/>
          <a:p>
            <a:pPr marL="1588" indent="-1588">
              <a:lnSpc>
                <a:spcPct val="150000"/>
              </a:lnSpc>
              <a:buNone/>
            </a:pPr>
            <a:r>
              <a:rPr lang="tr-TR" sz="3600" dirty="0" smtClean="0"/>
              <a:t/>
            </a:r>
            <a:br>
              <a:rPr lang="tr-TR" sz="3600" dirty="0" smtClean="0"/>
            </a:br>
            <a:r>
              <a:rPr lang="tr-TR" sz="7000" b="1" dirty="0" smtClean="0"/>
              <a:t>Veri toplamada kullanılan örneklem (gözlem-ölçme-deneme)</a:t>
            </a:r>
            <a:br>
              <a:rPr lang="tr-TR" sz="7000" b="1" dirty="0" smtClean="0"/>
            </a:br>
            <a:r>
              <a:rPr lang="tr-TR" sz="7000" b="1" dirty="0" smtClean="0"/>
              <a:t>a) Problem açık ve kesin olarak belirtilmiş mi?</a:t>
            </a:r>
            <a:br>
              <a:rPr lang="tr-TR" sz="7000" b="1" dirty="0" smtClean="0"/>
            </a:br>
            <a:r>
              <a:rPr lang="tr-TR" sz="7000" b="1" dirty="0" smtClean="0"/>
              <a:t>b) Problem, bilimsel kurallar çerçevesinde sistematik bir anlam içermekte midir?</a:t>
            </a:r>
            <a:r>
              <a:rPr lang="tr-TR" sz="5900" b="1" dirty="0" smtClean="0"/>
              <a:t/>
            </a:r>
            <a:br>
              <a:rPr lang="tr-TR" sz="5900" b="1" dirty="0" smtClean="0"/>
            </a:br>
            <a:r>
              <a:rPr lang="tr-TR" sz="2800" dirty="0" smtClean="0"/>
              <a:t/>
            </a:r>
            <a:br>
              <a:rPr lang="tr-TR" sz="2800" dirty="0" smtClean="0"/>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548680"/>
            <a:ext cx="8229600" cy="1152128"/>
          </a:xfrm>
        </p:spPr>
        <p:txBody>
          <a:bodyPr>
            <a:noAutofit/>
          </a:bodyPr>
          <a:lstStyle/>
          <a:p>
            <a:pPr algn="ctr"/>
            <a:r>
              <a:rPr lang="tr-TR" sz="2800" b="1" dirty="0" smtClean="0"/>
              <a:t>Türkiye Geneli </a:t>
            </a:r>
            <a:r>
              <a:rPr lang="tr-TR" sz="2800" b="1" dirty="0" smtClean="0">
                <a:latin typeface="Times New Roman" pitchFamily="18" charset="0"/>
                <a:cs typeface="Times New Roman" pitchFamily="18" charset="0"/>
              </a:rPr>
              <a:t>12</a:t>
            </a:r>
            <a:r>
              <a:rPr lang="tr-TR" sz="2800" b="1" dirty="0" smtClean="0"/>
              <a:t> </a:t>
            </a:r>
            <a:r>
              <a:rPr lang="tr-TR" sz="2800" b="1" dirty="0"/>
              <a:t>Bölge </a:t>
            </a:r>
            <a:r>
              <a:rPr lang="tr-TR" sz="2800" b="1" dirty="0" smtClean="0"/>
              <a:t>Merkezi:</a:t>
            </a:r>
            <a:endParaRPr lang="tr-TR" sz="3500" dirty="0"/>
          </a:p>
        </p:txBody>
      </p:sp>
      <p:sp>
        <p:nvSpPr>
          <p:cNvPr id="7" name="6 Metin kutusu"/>
          <p:cNvSpPr txBox="1"/>
          <p:nvPr/>
        </p:nvSpPr>
        <p:spPr>
          <a:xfrm>
            <a:off x="1691680" y="1268760"/>
            <a:ext cx="2592288" cy="5816977"/>
          </a:xfrm>
          <a:prstGeom prst="rect">
            <a:avLst/>
          </a:prstGeom>
          <a:noFill/>
        </p:spPr>
        <p:txBody>
          <a:bodyPr wrap="square" rtlCol="0">
            <a:spAutoFit/>
          </a:bodyPr>
          <a:lstStyle/>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ANKARA </a:t>
            </a:r>
            <a:endParaRPr lang="tr-TR" sz="2800" dirty="0" smtClean="0">
              <a:solidFill>
                <a:schemeClr val="tx2">
                  <a:lumMod val="75000"/>
                </a:schemeClr>
              </a:solidFill>
            </a:endParaRPr>
          </a:p>
          <a:p>
            <a:pPr algn="ctr"/>
            <a:r>
              <a:rPr lang="tr-TR" sz="2800" dirty="0" smtClean="0">
                <a:solidFill>
                  <a:schemeClr val="tx2">
                    <a:lumMod val="75000"/>
                  </a:schemeClr>
                </a:solidFill>
              </a:rPr>
              <a:t> </a:t>
            </a:r>
          </a:p>
          <a:p>
            <a:pPr algn="ctr"/>
            <a:r>
              <a:rPr lang="tr-TR" sz="2800" b="1" u="sng" dirty="0" smtClean="0">
                <a:solidFill>
                  <a:schemeClr val="tx2">
                    <a:lumMod val="75000"/>
                  </a:schemeClr>
                </a:solidFill>
              </a:rPr>
              <a:t>BURSA</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ERZURUM </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KONYA</a:t>
            </a: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MERSİN </a:t>
            </a:r>
          </a:p>
          <a:p>
            <a:pPr algn="ctr"/>
            <a:endParaRPr lang="tr-TR" sz="2800" dirty="0" smtClean="0">
              <a:solidFill>
                <a:schemeClr val="tx2">
                  <a:lumMod val="75000"/>
                </a:schemeClr>
              </a:solidFill>
            </a:endParaRPr>
          </a:p>
          <a:p>
            <a:pPr algn="ctr"/>
            <a:r>
              <a:rPr lang="tr-TR" sz="2800" b="1" u="sng" dirty="0" smtClean="0">
                <a:solidFill>
                  <a:schemeClr val="tx2">
                    <a:lumMod val="75000"/>
                  </a:schemeClr>
                </a:solidFill>
              </a:rPr>
              <a:t>SAMSUN </a:t>
            </a:r>
            <a:endParaRPr lang="tr-TR" sz="2800" dirty="0" smtClean="0">
              <a:solidFill>
                <a:schemeClr val="tx2">
                  <a:lumMod val="75000"/>
                </a:schemeClr>
              </a:solidFill>
            </a:endParaRPr>
          </a:p>
          <a:p>
            <a:pPr algn="ctr"/>
            <a:r>
              <a:rPr lang="tr-TR" b="1" u="sng" dirty="0" smtClean="0">
                <a:solidFill>
                  <a:schemeClr val="tx2">
                    <a:lumMod val="75000"/>
                  </a:schemeClr>
                </a:solidFill>
              </a:rPr>
              <a:t> </a:t>
            </a:r>
            <a:endParaRPr lang="tr-TR" b="1" dirty="0" smtClean="0">
              <a:solidFill>
                <a:schemeClr val="tx2">
                  <a:lumMod val="75000"/>
                </a:schemeClr>
              </a:solidFill>
            </a:endParaRPr>
          </a:p>
          <a:p>
            <a:endParaRPr lang="tr-TR" dirty="0">
              <a:solidFill>
                <a:schemeClr val="tx2">
                  <a:lumMod val="75000"/>
                </a:schemeClr>
              </a:solidFill>
            </a:endParaRPr>
          </a:p>
        </p:txBody>
      </p:sp>
      <p:sp>
        <p:nvSpPr>
          <p:cNvPr id="8" name="7 Metin kutusu"/>
          <p:cNvSpPr txBox="1"/>
          <p:nvPr/>
        </p:nvSpPr>
        <p:spPr>
          <a:xfrm>
            <a:off x="4283968" y="1484784"/>
            <a:ext cx="3456384" cy="5530106"/>
          </a:xfrm>
          <a:prstGeom prst="rect">
            <a:avLst/>
          </a:prstGeom>
          <a:noFill/>
        </p:spPr>
        <p:txBody>
          <a:bodyPr wrap="square" rtlCol="0">
            <a:spAutoFit/>
          </a:bodyPr>
          <a:lstStyle/>
          <a:p>
            <a:endParaRPr lang="tr-TR" dirty="0" smtClean="0">
              <a:solidFill>
                <a:schemeClr val="tx2">
                  <a:lumMod val="75000"/>
                </a:schemeClr>
              </a:solidFill>
            </a:endParaRPr>
          </a:p>
          <a:p>
            <a:pPr algn="ctr"/>
            <a:r>
              <a:rPr lang="tr-TR" sz="2800" b="1" u="sng" dirty="0" smtClean="0">
                <a:solidFill>
                  <a:schemeClr val="tx2">
                    <a:lumMod val="75000"/>
                  </a:schemeClr>
                </a:solidFill>
              </a:rPr>
              <a:t>KAYSERİ </a:t>
            </a:r>
            <a:endParaRPr lang="tr-TR" sz="2800" dirty="0" smtClean="0">
              <a:solidFill>
                <a:schemeClr val="tx2">
                  <a:lumMod val="75000"/>
                </a:schemeClr>
              </a:solidFill>
            </a:endParaRP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İSTANBUL  ASYA</a:t>
            </a:r>
            <a:endParaRPr lang="tr-TR" sz="2800" dirty="0" smtClean="0">
              <a:solidFill>
                <a:schemeClr val="tx2">
                  <a:lumMod val="75000"/>
                </a:schemeClr>
              </a:solidFill>
            </a:endParaRPr>
          </a:p>
          <a:p>
            <a:pPr algn="ctr"/>
            <a:r>
              <a:rPr lang="tr-TR" sz="2800" b="1" dirty="0" smtClean="0">
                <a:solidFill>
                  <a:schemeClr val="tx2">
                    <a:lumMod val="75000"/>
                  </a:schemeClr>
                </a:solidFill>
              </a:rPr>
              <a:t> </a:t>
            </a:r>
            <a:endParaRPr lang="tr-TR" sz="2800" dirty="0" smtClean="0">
              <a:solidFill>
                <a:schemeClr val="tx2">
                  <a:lumMod val="75000"/>
                </a:schemeClr>
              </a:solidFill>
            </a:endParaRPr>
          </a:p>
          <a:p>
            <a:pPr algn="ctr"/>
            <a:r>
              <a:rPr lang="tr-TR" sz="2800" b="1" u="sng" dirty="0" smtClean="0">
                <a:solidFill>
                  <a:schemeClr val="tx2">
                    <a:lumMod val="75000"/>
                  </a:schemeClr>
                </a:solidFill>
              </a:rPr>
              <a:t>İSTANBUL  AVRUPA</a:t>
            </a:r>
            <a:endParaRPr lang="tr-TR" sz="2800" dirty="0" smtClean="0">
              <a:solidFill>
                <a:schemeClr val="tx2">
                  <a:lumMod val="75000"/>
                </a:schemeClr>
              </a:solidFill>
            </a:endParaRPr>
          </a:p>
          <a:p>
            <a:pPr algn="ctr"/>
            <a:r>
              <a:rPr lang="tr-TR" sz="2800" b="1" dirty="0" smtClean="0">
                <a:solidFill>
                  <a:schemeClr val="tx2">
                    <a:lumMod val="75000"/>
                  </a:schemeClr>
                </a:solidFill>
              </a:rPr>
              <a:t>  </a:t>
            </a:r>
            <a:endParaRPr lang="tr-TR" sz="2800" dirty="0" smtClean="0">
              <a:solidFill>
                <a:schemeClr val="tx2">
                  <a:lumMod val="75000"/>
                </a:schemeClr>
              </a:solidFill>
            </a:endParaRPr>
          </a:p>
          <a:p>
            <a:pPr algn="ctr"/>
            <a:r>
              <a:rPr lang="tr-TR" sz="2800" b="1" u="sng" dirty="0" smtClean="0">
                <a:solidFill>
                  <a:schemeClr val="tx2">
                    <a:lumMod val="75000"/>
                  </a:schemeClr>
                </a:solidFill>
              </a:rPr>
              <a:t>İZMİR</a:t>
            </a:r>
          </a:p>
          <a:p>
            <a:pPr algn="ctr"/>
            <a:r>
              <a:rPr lang="tr-TR" sz="2800" b="1" u="sng" dirty="0" smtClean="0">
                <a:solidFill>
                  <a:schemeClr val="tx2">
                    <a:lumMod val="75000"/>
                  </a:schemeClr>
                </a:solidFill>
              </a:rPr>
              <a:t> </a:t>
            </a:r>
          </a:p>
          <a:p>
            <a:pPr algn="ctr"/>
            <a:r>
              <a:rPr lang="tr-TR" sz="2800" b="1" u="sng" dirty="0" smtClean="0">
                <a:solidFill>
                  <a:schemeClr val="tx2">
                    <a:lumMod val="75000"/>
                  </a:schemeClr>
                </a:solidFill>
              </a:rPr>
              <a:t>MALATYA</a:t>
            </a:r>
          </a:p>
          <a:p>
            <a:pPr algn="ctr"/>
            <a:endParaRPr lang="tr-TR" sz="2800" b="1" u="sng" dirty="0" smtClean="0">
              <a:solidFill>
                <a:schemeClr val="tx2">
                  <a:lumMod val="75000"/>
                </a:schemeClr>
              </a:solidFill>
            </a:endParaRPr>
          </a:p>
          <a:p>
            <a:pPr algn="ctr"/>
            <a:r>
              <a:rPr lang="tr-TR" sz="2800" b="1" u="sng" dirty="0" smtClean="0">
                <a:solidFill>
                  <a:schemeClr val="tx2">
                    <a:lumMod val="75000"/>
                  </a:schemeClr>
                </a:solidFill>
              </a:rPr>
              <a:t>VAN</a:t>
            </a:r>
          </a:p>
          <a:p>
            <a:endParaRPr lang="tr-TR" dirty="0">
              <a:solidFill>
                <a:schemeClr val="tx2">
                  <a:lumMod val="75000"/>
                </a:schemeClr>
              </a:solidFill>
            </a:endParaRPr>
          </a:p>
        </p:txBody>
      </p:sp>
      <p:pic>
        <p:nvPicPr>
          <p:cNvPr id="6"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416017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76672"/>
            <a:ext cx="7704667" cy="5523144"/>
          </a:xfrm>
        </p:spPr>
        <p:txBody>
          <a:bodyPr>
            <a:normAutofit/>
          </a:bodyPr>
          <a:lstStyle/>
          <a:p>
            <a:pPr marL="0" indent="0">
              <a:buNone/>
            </a:pPr>
            <a:endParaRPr lang="tr-TR" sz="2800" b="1" dirty="0" smtClean="0"/>
          </a:p>
          <a:p>
            <a:pPr marL="0" indent="0">
              <a:buNone/>
            </a:pPr>
            <a:endParaRPr lang="tr-TR" sz="2800" b="1" dirty="0" smtClean="0"/>
          </a:p>
          <a:p>
            <a:pPr marL="0" indent="0">
              <a:buNone/>
            </a:pPr>
            <a:r>
              <a:rPr lang="tr-TR" sz="2800" b="1" dirty="0" smtClean="0"/>
              <a:t>c) Çözüme ulaşmak için yöntemsel  plan var mı?</a:t>
            </a:r>
          </a:p>
          <a:p>
            <a:pPr marL="0" indent="0">
              <a:buNone/>
            </a:pPr>
            <a:endParaRPr lang="tr-TR" sz="2800" b="1" dirty="0" smtClean="0"/>
          </a:p>
          <a:p>
            <a:pPr marL="15875" indent="-15875">
              <a:lnSpc>
                <a:spcPct val="110000"/>
              </a:lnSpc>
              <a:buNone/>
              <a:tabLst>
                <a:tab pos="360363" algn="l"/>
              </a:tabLst>
            </a:pPr>
            <a:r>
              <a:rPr lang="tr-TR" sz="2800" b="1" dirty="0" smtClean="0"/>
              <a:t>d) Değişiklikler açıkça belirlenmiş ve tanımlanmış mı?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332656"/>
            <a:ext cx="7704667" cy="5667160"/>
          </a:xfrm>
        </p:spPr>
        <p:txBody>
          <a:bodyPr/>
          <a:lstStyle/>
          <a:p>
            <a:pPr marL="15875" indent="-15875" algn="just">
              <a:buNone/>
            </a:pPr>
            <a:endParaRPr lang="tr-TR" sz="2800" b="1" dirty="0" smtClean="0"/>
          </a:p>
          <a:p>
            <a:pPr marL="15875" indent="-15875" algn="just">
              <a:buNone/>
            </a:pPr>
            <a:endParaRPr lang="tr-TR" sz="2800" b="1" dirty="0" smtClean="0"/>
          </a:p>
          <a:p>
            <a:pPr marL="15875" indent="-15875" algn="just">
              <a:buNone/>
            </a:pPr>
            <a:endParaRPr lang="tr-TR" sz="2800" b="1" dirty="0" smtClean="0"/>
          </a:p>
          <a:p>
            <a:pPr marL="15875" indent="-15875" algn="just">
              <a:buNone/>
            </a:pPr>
            <a:endParaRPr lang="tr-TR" sz="2800" b="1" dirty="0" smtClean="0"/>
          </a:p>
          <a:p>
            <a:pPr marL="15875" indent="-15875" algn="just">
              <a:buNone/>
            </a:pPr>
            <a:r>
              <a:rPr lang="tr-TR" sz="2800" b="1" dirty="0" smtClean="0"/>
              <a:t>e) Eğer proje takip gerektiriyorsa, öğrenci/öğrenciler bu gerekliliğin farkında mı ve bu takibi doğru bir şekilde yapmışlar mı?</a:t>
            </a:r>
            <a:br>
              <a:rPr lang="tr-TR" sz="2800" b="1" dirty="0" smtClean="0"/>
            </a:br>
            <a:endParaRPr lang="tr-TR" sz="2800" b="1" dirty="0" smtClean="0"/>
          </a:p>
          <a:p>
            <a:pPr marL="15875" indent="-15875" algn="just">
              <a:buNone/>
            </a:pPr>
            <a:r>
              <a:rPr lang="tr-TR" sz="2800" b="1" dirty="0" smtClean="0"/>
              <a:t>f) Sonucu destekleyecek yeterli veri var mı?</a:t>
            </a:r>
          </a:p>
          <a:p>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692696"/>
            <a:ext cx="7704667" cy="5307120"/>
          </a:xfrm>
        </p:spPr>
        <p:txBody>
          <a:bodyPr>
            <a:normAutofit fontScale="92500"/>
          </a:bodyPr>
          <a:lstStyle/>
          <a:p>
            <a:endParaRPr lang="tr-TR" dirty="0" smtClean="0"/>
          </a:p>
          <a:p>
            <a:endParaRPr lang="tr-TR" dirty="0" smtClean="0"/>
          </a:p>
          <a:p>
            <a:pPr marL="15875" indent="-15875" algn="ctr">
              <a:buNone/>
            </a:pPr>
            <a:r>
              <a:rPr lang="tr-TR" sz="2800" b="1" dirty="0" smtClean="0"/>
              <a:t>TUTARLILIK VE KATKI</a:t>
            </a:r>
            <a:r>
              <a:rPr lang="tr-TR" sz="2800" dirty="0" smtClean="0"/>
              <a:t/>
            </a:r>
            <a:br>
              <a:rPr lang="tr-TR" sz="2800" dirty="0" smtClean="0"/>
            </a:br>
            <a:endParaRPr lang="tr-TR" sz="2800" dirty="0" smtClean="0"/>
          </a:p>
          <a:p>
            <a:pPr marL="15875" indent="-15875" algn="just">
              <a:buNone/>
            </a:pPr>
            <a:r>
              <a:rPr lang="tr-TR" sz="2800" b="1" dirty="0" smtClean="0"/>
              <a:t>Proje sahibi, projenin geliştirilmesi sürecinde neden-sonuç ilişkisi kurarak projeye katkıda bulunmuşlar mı ve amaç-sonuç arasında tutarlılık var  mı?</a:t>
            </a:r>
          </a:p>
          <a:p>
            <a:pPr marL="15875" indent="-15875" algn="just">
              <a:buNone/>
            </a:pPr>
            <a:r>
              <a:rPr lang="tr-TR" sz="2800" b="1" dirty="0" smtClean="0"/>
              <a:t>a)Yapılan araştırmaya bağlı bir proje </a:t>
            </a:r>
            <a:br>
              <a:rPr lang="tr-TR" sz="2800" b="1" dirty="0" smtClean="0"/>
            </a:br>
            <a:r>
              <a:rPr lang="tr-TR" sz="2800" b="1" dirty="0" smtClean="0"/>
              <a:t>gerçekleştirilebilmiş mi?</a:t>
            </a:r>
          </a:p>
          <a:p>
            <a:pPr marL="15875" indent="-15875" algn="just">
              <a:buNone/>
            </a:pPr>
            <a:r>
              <a:rPr lang="tr-TR" sz="2800" b="1" dirty="0" smtClean="0"/>
              <a:t/>
            </a:r>
            <a:br>
              <a:rPr lang="tr-TR" sz="2800" b="1" dirty="0" smtClean="0"/>
            </a:br>
            <a:endParaRPr lang="tr-TR"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1484784"/>
            <a:ext cx="7704667" cy="4515032"/>
          </a:xfrm>
        </p:spPr>
        <p:txBody>
          <a:bodyPr/>
          <a:lstStyle/>
          <a:p>
            <a:pPr marL="0" indent="179388">
              <a:buNone/>
            </a:pPr>
            <a:r>
              <a:rPr lang="tr-TR" b="1" dirty="0" smtClean="0"/>
              <a:t>b) Projenin tamamlanması sürecinde gerçekleşen amaç ile ilk niyet arasında uyum var mı?</a:t>
            </a:r>
          </a:p>
          <a:p>
            <a:pPr marL="0" indent="0">
              <a:buNone/>
            </a:pPr>
            <a:r>
              <a:rPr lang="tr-TR" b="1" dirty="0" smtClean="0"/>
              <a:t/>
            </a:r>
            <a:br>
              <a:rPr lang="tr-TR" b="1" dirty="0" smtClean="0"/>
            </a:br>
            <a:r>
              <a:rPr lang="tr-TR" b="1" dirty="0" smtClean="0"/>
              <a:t>c) Sonuçlar, deneysel olarak ispatlanmış mı?</a:t>
            </a: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2133" y="457201"/>
            <a:ext cx="7704667" cy="883567"/>
          </a:xfrm>
        </p:spPr>
        <p:txBody>
          <a:bodyPr/>
          <a:lstStyle/>
          <a:p>
            <a:endParaRPr lang="tr-TR" dirty="0"/>
          </a:p>
        </p:txBody>
      </p:sp>
      <p:sp>
        <p:nvSpPr>
          <p:cNvPr id="3" name="2 İçerik Yer Tutucusu"/>
          <p:cNvSpPr>
            <a:spLocks noGrp="1"/>
          </p:cNvSpPr>
          <p:nvPr>
            <p:ph idx="1"/>
          </p:nvPr>
        </p:nvSpPr>
        <p:spPr>
          <a:xfrm>
            <a:off x="1043609" y="0"/>
            <a:ext cx="7560840" cy="6021288"/>
          </a:xfrm>
        </p:spPr>
        <p:txBody>
          <a:bodyPr>
            <a:normAutofit fontScale="62500" lnSpcReduction="20000"/>
          </a:bodyPr>
          <a:lstStyle/>
          <a:p>
            <a:pPr marL="15875" indent="-15875">
              <a:buNone/>
            </a:pPr>
            <a:endParaRPr lang="tr-TR" dirty="0" smtClean="0"/>
          </a:p>
          <a:p>
            <a:pPr marL="15875" indent="-15875">
              <a:buNone/>
            </a:pPr>
            <a:endParaRPr lang="tr-TR" dirty="0" smtClean="0"/>
          </a:p>
          <a:p>
            <a:pPr marL="15875" indent="-15875" algn="ctr">
              <a:buNone/>
            </a:pPr>
            <a:r>
              <a:rPr lang="tr-TR" sz="3000" b="1" dirty="0" smtClean="0"/>
              <a:t>ÖZÜMSEME VE HÂKİMİYET</a:t>
            </a:r>
          </a:p>
          <a:p>
            <a:pPr marL="15875" indent="-15875" algn="just">
              <a:lnSpc>
                <a:spcPct val="170000"/>
              </a:lnSpc>
              <a:buNone/>
            </a:pPr>
            <a:r>
              <a:rPr lang="tr-TR" sz="4400" b="1" dirty="0" smtClean="0">
                <a:solidFill>
                  <a:srgbClr val="002060"/>
                </a:solidFill>
              </a:rPr>
              <a:t>Sunum ile ilgili değerlendirme ölçütleri:</a:t>
            </a:r>
            <a:r>
              <a:rPr lang="tr-TR" sz="4500" b="1" dirty="0" smtClean="0"/>
              <a:t/>
            </a:r>
            <a:br>
              <a:rPr lang="tr-TR" sz="4500" b="1" dirty="0" smtClean="0"/>
            </a:br>
            <a:r>
              <a:rPr lang="tr-TR" sz="4500" b="1" dirty="0" smtClean="0"/>
              <a:t>a) Proje, açıkça tartışılmış, amaç-prosedür ve sonuçları yeterli düzeyde açıklanmış mı? </a:t>
            </a:r>
          </a:p>
          <a:p>
            <a:pPr marL="15875" indent="-15875">
              <a:lnSpc>
                <a:spcPct val="170000"/>
              </a:lnSpc>
              <a:buNone/>
            </a:pPr>
            <a:r>
              <a:rPr lang="tr-TR" sz="4500" b="1" dirty="0" smtClean="0"/>
              <a:t>Bu noktada projenin temel amacından sapan ezberlenmiş sözler olup olmadığına dikkat edilmelidir.</a:t>
            </a:r>
            <a:r>
              <a:rPr lang="tr-TR" sz="3000" b="1" dirty="0" smtClean="0"/>
              <a:t/>
            </a:r>
            <a:br>
              <a:rPr lang="tr-TR" sz="3000" b="1" dirty="0" smtClean="0"/>
            </a:b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1484784"/>
            <a:ext cx="7704667" cy="4515032"/>
          </a:xfrm>
        </p:spPr>
        <p:txBody>
          <a:bodyPr>
            <a:normAutofit fontScale="92500" lnSpcReduction="10000"/>
          </a:bodyPr>
          <a:lstStyle/>
          <a:p>
            <a:pPr marL="15875" indent="-15875">
              <a:buNone/>
            </a:pPr>
            <a:endParaRPr lang="tr-TR" sz="2800" b="1" dirty="0" smtClean="0"/>
          </a:p>
          <a:p>
            <a:pPr marL="15875" indent="-15875">
              <a:buNone/>
            </a:pPr>
            <a:endParaRPr lang="tr-TR" sz="2800" b="1" dirty="0" smtClean="0"/>
          </a:p>
          <a:p>
            <a:pPr marL="15875" indent="-15875">
              <a:lnSpc>
                <a:spcPct val="110000"/>
              </a:lnSpc>
              <a:buNone/>
            </a:pPr>
            <a:r>
              <a:rPr lang="tr-TR" sz="2800" b="1" dirty="0" smtClean="0"/>
              <a:t>b) Projenin önemli noktaları sistematik bir şekilde sunuldu  mu?</a:t>
            </a:r>
          </a:p>
          <a:p>
            <a:pPr marL="15875" indent="-15875">
              <a:lnSpc>
                <a:spcPct val="150000"/>
              </a:lnSpc>
              <a:buNone/>
            </a:pPr>
            <a:r>
              <a:rPr lang="tr-TR" sz="2800" b="1" dirty="0" smtClean="0"/>
              <a:t>c) Veri ne anlaşılırlıkta sunuldu?</a:t>
            </a:r>
            <a:br>
              <a:rPr lang="tr-TR" sz="2800" b="1" dirty="0" smtClean="0"/>
            </a:br>
            <a:r>
              <a:rPr lang="tr-TR" sz="2800" b="1" dirty="0" smtClean="0"/>
              <a:t>d) Sonuçlar ne anlaşılırlıkta sunuldu?</a:t>
            </a:r>
            <a:br>
              <a:rPr lang="tr-TR" sz="2800" b="1" dirty="0" smtClean="0"/>
            </a:br>
            <a:r>
              <a:rPr lang="tr-TR" sz="2800" b="1" dirty="0" smtClean="0"/>
              <a:t/>
            </a:r>
            <a:br>
              <a:rPr lang="tr-TR" sz="2800" b="1" dirty="0" smtClean="0"/>
            </a:br>
            <a:endParaRPr lang="tr-TR" sz="28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71600" y="980728"/>
            <a:ext cx="7704667" cy="5040560"/>
          </a:xfrm>
        </p:spPr>
        <p:txBody>
          <a:bodyPr>
            <a:normAutofit lnSpcReduction="10000"/>
          </a:bodyPr>
          <a:lstStyle/>
          <a:p>
            <a:pPr>
              <a:buNone/>
            </a:pPr>
            <a:endParaRPr lang="tr-TR" b="1" dirty="0" smtClean="0"/>
          </a:p>
          <a:p>
            <a:pPr marL="22225" indent="-22225" algn="just">
              <a:lnSpc>
                <a:spcPct val="150000"/>
              </a:lnSpc>
              <a:buNone/>
            </a:pPr>
            <a:endParaRPr lang="tr-TR" sz="2800" b="1" dirty="0" smtClean="0"/>
          </a:p>
          <a:p>
            <a:pPr marL="22225" indent="-22225" algn="just">
              <a:lnSpc>
                <a:spcPct val="150000"/>
              </a:lnSpc>
              <a:buNone/>
            </a:pPr>
            <a:r>
              <a:rPr lang="tr-TR" sz="2800" b="1" dirty="0" smtClean="0"/>
              <a:t>e) Sunum ne açıklıkta yapıldı? Sunum sırasında herhangi bir hileye başvuruldu mu?</a:t>
            </a:r>
          </a:p>
          <a:p>
            <a:pPr marL="15875" indent="-15875" algn="just">
              <a:lnSpc>
                <a:spcPct val="150000"/>
              </a:lnSpc>
              <a:buNone/>
            </a:pPr>
            <a:r>
              <a:rPr lang="tr-TR" sz="2800" b="1" dirty="0" smtClean="0"/>
              <a:t>f) Projenin hazırlanışında diğer kişi ve kurumlardan (rehber öğretmen, </a:t>
            </a:r>
            <a:r>
              <a:rPr lang="tr-TR" sz="2800" b="1" dirty="0" err="1" smtClean="0"/>
              <a:t>laboratuvar</a:t>
            </a:r>
            <a:r>
              <a:rPr lang="tr-TR" sz="2800" b="1" dirty="0" smtClean="0"/>
              <a:t>, üniversite.. vb. ) ne ölçüde yardım alınmış?</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1412776"/>
            <a:ext cx="7704667" cy="4587040"/>
          </a:xfrm>
        </p:spPr>
        <p:txBody>
          <a:bodyPr>
            <a:normAutofit/>
          </a:bodyPr>
          <a:lstStyle/>
          <a:p>
            <a:pPr marL="15875" indent="-15875" algn="just">
              <a:lnSpc>
                <a:spcPct val="150000"/>
              </a:lnSpc>
              <a:buNone/>
            </a:pPr>
            <a:r>
              <a:rPr lang="tr-TR" sz="2800" b="1" dirty="0" smtClean="0"/>
              <a:t>UYGULANABİLİRLİK:</a:t>
            </a:r>
            <a:br>
              <a:rPr lang="tr-TR" sz="2800" b="1" dirty="0" smtClean="0"/>
            </a:br>
            <a:r>
              <a:rPr lang="tr-TR" sz="2800" b="1" dirty="0" smtClean="0"/>
              <a:t>Literatüre yeni bir yöntem, metot kazandırıyor mu? / Gerçek hayatta kullanılabilir bir sonuç ortaya koyuyor mu?</a:t>
            </a:r>
            <a:endParaRPr lang="tr-TR"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1340768"/>
            <a:ext cx="7704667" cy="4659048"/>
          </a:xfrm>
        </p:spPr>
        <p:txBody>
          <a:bodyPr>
            <a:normAutofit/>
          </a:bodyPr>
          <a:lstStyle/>
          <a:p>
            <a:pPr marL="15875" indent="-15875">
              <a:buNone/>
            </a:pPr>
            <a:endParaRPr lang="tr-TR" sz="2800" b="1" dirty="0" smtClean="0"/>
          </a:p>
          <a:p>
            <a:pPr marL="15875" indent="-15875">
              <a:buNone/>
            </a:pPr>
            <a:r>
              <a:rPr lang="tr-TR" sz="2800" b="1" dirty="0" smtClean="0"/>
              <a:t>KAYNAK TARAMASI:</a:t>
            </a:r>
            <a:br>
              <a:rPr lang="tr-TR" sz="2800" b="1" dirty="0" smtClean="0"/>
            </a:br>
            <a:r>
              <a:rPr lang="tr-TR" sz="2800" b="1" dirty="0" smtClean="0"/>
              <a:t>a) Proje sahibi öğrenci/öğrenciler, yaptıkları araştırma ile ilgili bilimsel literatüre hâkim mi?</a:t>
            </a:r>
            <a:br>
              <a:rPr lang="tr-TR" sz="2800" b="1" dirty="0" smtClean="0"/>
            </a:br>
            <a:r>
              <a:rPr lang="tr-TR" sz="2800" b="1" dirty="0" smtClean="0"/>
              <a:t>b) Öğrenci/öğrenciler, kaynakları Proje Raporu içinde kullanmışlar mı?</a:t>
            </a:r>
            <a:br>
              <a:rPr lang="tr-TR" sz="2800" b="1" dirty="0" smtClean="0"/>
            </a:br>
            <a:r>
              <a:rPr lang="tr-TR" sz="2800" b="1" dirty="0" smtClean="0"/>
              <a:t>c) Öğrenci/öğrenciler, kaynakları proje ile ilişkilendirmişler mi?</a:t>
            </a:r>
            <a:endParaRPr lang="tr-TR"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1412776"/>
            <a:ext cx="7848683" cy="4176464"/>
          </a:xfrm>
        </p:spPr>
        <p:txBody>
          <a:bodyPr>
            <a:normAutofit/>
          </a:bodyPr>
          <a:lstStyle/>
          <a:p>
            <a:pPr marL="0" indent="1588" algn="just">
              <a:lnSpc>
                <a:spcPct val="150000"/>
              </a:lnSpc>
              <a:buNone/>
            </a:pPr>
            <a:r>
              <a:rPr lang="tr-TR" sz="2800" b="1" dirty="0" smtClean="0"/>
              <a:t>Sonuç olarak, bu yarışmanın amacı  öğrencilerimizi,  araştıran, yorum ve ekip çalışması yapabilen, bilgiyle donanmış kişiler olarak değişik alanlarda rekabet ortamına hazırlamak, </a:t>
            </a:r>
            <a:endParaRPr lang="tr-TR"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41389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dirty="0" smtClean="0">
                <a:latin typeface="Times New Roman" pitchFamily="18" charset="0"/>
                <a:cs typeface="Times New Roman" pitchFamily="18" charset="0"/>
              </a:rPr>
              <a:t>Van Bölge İlleri:</a:t>
            </a:r>
            <a:endParaRPr lang="tr-TR" sz="3200" b="1" dirty="0">
              <a:latin typeface="Times New Roman" pitchFamily="18" charset="0"/>
              <a:cs typeface="Times New Roman" pitchFamily="18" charset="0"/>
            </a:endParaRPr>
          </a:p>
        </p:txBody>
      </p:sp>
      <p:sp>
        <p:nvSpPr>
          <p:cNvPr id="3" name="2 İçerik Yer Tutucusu"/>
          <p:cNvSpPr>
            <a:spLocks noGrp="1"/>
          </p:cNvSpPr>
          <p:nvPr>
            <p:ph idx="1"/>
          </p:nvPr>
        </p:nvSpPr>
        <p:spPr>
          <a:xfrm>
            <a:off x="1547664" y="1556792"/>
            <a:ext cx="6696744" cy="4536504"/>
          </a:xfrm>
        </p:spPr>
        <p:txBody>
          <a:bodyPr>
            <a:normAutofit lnSpcReduction="10000"/>
          </a:bodyPr>
          <a:lstStyle/>
          <a:p>
            <a:pPr algn="ctr">
              <a:buNone/>
            </a:pPr>
            <a:r>
              <a:rPr lang="tr-TR" sz="2800" b="1" dirty="0" smtClean="0">
                <a:latin typeface="Times New Roman" pitchFamily="18" charset="0"/>
                <a:cs typeface="Times New Roman" pitchFamily="18" charset="0"/>
              </a:rPr>
              <a:t>AĞRI</a:t>
            </a:r>
          </a:p>
          <a:p>
            <a:pPr algn="ctr">
              <a:buNone/>
            </a:pPr>
            <a:r>
              <a:rPr lang="tr-TR" b="1"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BATMAN</a:t>
            </a:r>
          </a:p>
          <a:p>
            <a:pPr algn="ctr">
              <a:buNone/>
            </a:pPr>
            <a:r>
              <a:rPr lang="tr-TR" sz="2800" b="1" dirty="0" smtClean="0">
                <a:latin typeface="Times New Roman" pitchFamily="18" charset="0"/>
                <a:cs typeface="Times New Roman" pitchFamily="18" charset="0"/>
              </a:rPr>
              <a:t> BİTLİS</a:t>
            </a:r>
          </a:p>
          <a:p>
            <a:pPr algn="ctr">
              <a:buNone/>
            </a:pPr>
            <a:r>
              <a:rPr lang="tr-TR" sz="2800" b="1" dirty="0" smtClean="0">
                <a:latin typeface="Times New Roman" pitchFamily="18" charset="0"/>
                <a:cs typeface="Times New Roman" pitchFamily="18" charset="0"/>
              </a:rPr>
              <a:t> HAKKARİ</a:t>
            </a:r>
          </a:p>
          <a:p>
            <a:pPr algn="ctr">
              <a:buNone/>
            </a:pPr>
            <a:r>
              <a:rPr lang="tr-TR" sz="2800" b="1" dirty="0" smtClean="0">
                <a:latin typeface="Times New Roman" pitchFamily="18" charset="0"/>
                <a:cs typeface="Times New Roman" pitchFamily="18" charset="0"/>
              </a:rPr>
              <a:t> MUŞ</a:t>
            </a:r>
          </a:p>
          <a:p>
            <a:pPr algn="ctr">
              <a:buNone/>
            </a:pPr>
            <a:r>
              <a:rPr lang="tr-TR" sz="2800" b="1" dirty="0" smtClean="0">
                <a:latin typeface="Times New Roman" pitchFamily="18" charset="0"/>
                <a:cs typeface="Times New Roman" pitchFamily="18" charset="0"/>
              </a:rPr>
              <a:t> SİİRT</a:t>
            </a:r>
          </a:p>
          <a:p>
            <a:pPr algn="ctr">
              <a:buNone/>
            </a:pPr>
            <a:r>
              <a:rPr lang="tr-TR" sz="2800" b="1" dirty="0" smtClean="0">
                <a:latin typeface="Times New Roman" pitchFamily="18" charset="0"/>
                <a:cs typeface="Times New Roman" pitchFamily="18" charset="0"/>
              </a:rPr>
              <a:t> ŞIRNAK</a:t>
            </a:r>
          </a:p>
          <a:p>
            <a:pPr algn="ctr">
              <a:buNone/>
            </a:pPr>
            <a:r>
              <a:rPr lang="tr-TR" sz="2800" b="1" dirty="0" smtClean="0">
                <a:latin typeface="Times New Roman" pitchFamily="18" charset="0"/>
                <a:cs typeface="Times New Roman" pitchFamily="18" charset="0"/>
              </a:rPr>
              <a:t>VAN</a:t>
            </a:r>
            <a:endParaRPr lang="tr-TR" sz="2800"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6593911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26074" y="1700808"/>
            <a:ext cx="7704667" cy="3332816"/>
          </a:xfrm>
        </p:spPr>
        <p:txBody>
          <a:bodyPr/>
          <a:lstStyle/>
          <a:p>
            <a:pPr algn="just">
              <a:lnSpc>
                <a:spcPct val="150000"/>
              </a:lnSpc>
            </a:pPr>
            <a:r>
              <a:rPr lang="tr-TR" sz="2800" b="1" dirty="0" smtClean="0"/>
              <a:t>Onları Ülkemizin kalkınma ve gelişmesinde rol alan özgüvenli lider şahsiyetler olarak yetiştirmektir.</a:t>
            </a:r>
            <a:endParaRPr lang="tr-TR"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475033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9931" y="692696"/>
            <a:ext cx="8229600" cy="1143000"/>
          </a:xfrm>
        </p:spPr>
        <p:txBody>
          <a:bodyPr>
            <a:normAutofit/>
          </a:bodyPr>
          <a:lstStyle/>
          <a:p>
            <a:pPr algn="ctr"/>
            <a:r>
              <a:rPr lang="tr-TR" sz="2800" dirty="0" smtClean="0">
                <a:latin typeface="Times New Roman" pitchFamily="18" charset="0"/>
                <a:cs typeface="Times New Roman" pitchFamily="18" charset="0"/>
              </a:rPr>
              <a:t>2006-2016 YILLARINDA BÖLGELERE GÖRE YAPILAN TOPLAM PROJE BAŞVURU SAYILARI</a:t>
            </a:r>
            <a:endParaRPr lang="tr-TR" sz="2800" dirty="0"/>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3472939944"/>
              </p:ext>
            </p:extLst>
          </p:nvPr>
        </p:nvGraphicFramePr>
        <p:xfrm>
          <a:off x="982662" y="2093993"/>
          <a:ext cx="7704137" cy="33321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16179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91264" cy="1514432"/>
          </a:xfrm>
        </p:spPr>
        <p:txBody>
          <a:bodyPr>
            <a:normAutofit/>
          </a:bodyPr>
          <a:lstStyle/>
          <a:p>
            <a:pPr algn="ctr"/>
            <a:r>
              <a:rPr lang="tr-TR" sz="2800" dirty="0" smtClean="0">
                <a:latin typeface="Times New Roman" pitchFamily="18" charset="0"/>
                <a:cs typeface="Times New Roman" pitchFamily="18" charset="0"/>
              </a:rPr>
              <a:t>2016 YILINDA TÜRKİYE GENELİNDE BÖLGELERE GÖRE BAŞVURU SAYILARI </a:t>
            </a:r>
            <a:endParaRPr lang="tr-TR" sz="2800" dirty="0">
              <a:latin typeface="Times New Roman" pitchFamily="18" charset="0"/>
              <a:cs typeface="Times New Roman" pitchFamily="18" charset="0"/>
            </a:endParaRPr>
          </a:p>
        </p:txBody>
      </p:sp>
      <p:graphicFrame>
        <p:nvGraphicFramePr>
          <p:cNvPr id="6" name="İçerik Yer Tutucusu 5"/>
          <p:cNvGraphicFramePr>
            <a:graphicFrameLocks noGrp="1"/>
          </p:cNvGraphicFramePr>
          <p:nvPr>
            <p:ph idx="1"/>
            <p:extLst>
              <p:ext uri="{D42A27DB-BD31-4B8C-83A1-F6EECF244321}">
                <p14:modId xmlns="" xmlns:p14="http://schemas.microsoft.com/office/powerpoint/2010/main" val="3615420398"/>
              </p:ext>
            </p:extLst>
          </p:nvPr>
        </p:nvGraphicFramePr>
        <p:xfrm>
          <a:off x="982663" y="2667000"/>
          <a:ext cx="7704137" cy="33321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865770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91264" cy="1514432"/>
          </a:xfrm>
        </p:spPr>
        <p:txBody>
          <a:bodyPr>
            <a:normAutofit/>
          </a:bodyPr>
          <a:lstStyle/>
          <a:p>
            <a:pPr algn="ctr"/>
            <a:r>
              <a:rPr lang="tr-TR" sz="2800" dirty="0" smtClean="0">
                <a:latin typeface="Times New Roman" pitchFamily="18" charset="0"/>
                <a:cs typeface="Times New Roman" pitchFamily="18" charset="0"/>
              </a:rPr>
              <a:t>2016 YILINDA TÜRKİYE GENELİNDE BÖLGELERE GÖRE BAŞVURU YÜZDELERİ </a:t>
            </a:r>
            <a:endParaRPr lang="tr-TR" sz="2800" dirty="0">
              <a:latin typeface="Times New Roman" pitchFamily="18" charset="0"/>
              <a:cs typeface="Times New Roman" pitchFamily="18" charset="0"/>
            </a:endParaRPr>
          </a:p>
        </p:txBody>
      </p:sp>
      <p:graphicFrame>
        <p:nvGraphicFramePr>
          <p:cNvPr id="6" name="İçerik Yer Tutucusu 5"/>
          <p:cNvGraphicFramePr>
            <a:graphicFrameLocks noGrp="1"/>
          </p:cNvGraphicFramePr>
          <p:nvPr>
            <p:ph idx="1"/>
            <p:extLst>
              <p:ext uri="{D42A27DB-BD31-4B8C-83A1-F6EECF244321}">
                <p14:modId xmlns="" xmlns:p14="http://schemas.microsoft.com/office/powerpoint/2010/main" val="4223692920"/>
              </p:ext>
            </p:extLst>
          </p:nvPr>
        </p:nvGraphicFramePr>
        <p:xfrm>
          <a:off x="982663" y="2667000"/>
          <a:ext cx="7704137" cy="33321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597600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9931" y="368980"/>
            <a:ext cx="8229600" cy="1503040"/>
          </a:xfrm>
        </p:spPr>
        <p:txBody>
          <a:bodyPr>
            <a:normAutofit/>
          </a:bodyPr>
          <a:lstStyle/>
          <a:p>
            <a:pPr algn="ctr"/>
            <a:r>
              <a:rPr lang="tr-TR" sz="3100" dirty="0" smtClean="0">
                <a:latin typeface="Times New Roman" pitchFamily="18" charset="0"/>
                <a:cs typeface="Times New Roman" pitchFamily="18" charset="0"/>
              </a:rPr>
              <a:t>2016 YILI VAN BÖLGESİNDEKİ </a:t>
            </a:r>
            <a:br>
              <a:rPr lang="tr-TR" sz="31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 İLLERİN PROJE BAŞVURU SAYILARI   </a:t>
            </a:r>
            <a:endParaRPr lang="tr-TR" dirty="0"/>
          </a:p>
        </p:txBody>
      </p:sp>
      <p:graphicFrame>
        <p:nvGraphicFramePr>
          <p:cNvPr id="9" name="İçerik Yer Tutucusu 8"/>
          <p:cNvGraphicFramePr>
            <a:graphicFrameLocks noGrp="1"/>
          </p:cNvGraphicFramePr>
          <p:nvPr>
            <p:ph idx="1"/>
            <p:extLst>
              <p:ext uri="{D42A27DB-BD31-4B8C-83A1-F6EECF244321}">
                <p14:modId xmlns="" xmlns:p14="http://schemas.microsoft.com/office/powerpoint/2010/main" val="1720535011"/>
              </p:ext>
            </p:extLst>
          </p:nvPr>
        </p:nvGraphicFramePr>
        <p:xfrm>
          <a:off x="982663" y="1872020"/>
          <a:ext cx="7966868" cy="412714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906127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60648"/>
            <a:ext cx="7704667" cy="1529681"/>
          </a:xfrm>
        </p:spPr>
        <p:txBody>
          <a:bodyPr>
            <a:normAutofit/>
          </a:bodyPr>
          <a:lstStyle/>
          <a:p>
            <a:pPr algn="ctr"/>
            <a:r>
              <a:rPr lang="tr-TR" sz="2800" dirty="0" smtClean="0">
                <a:latin typeface="Times New Roman" pitchFamily="18" charset="0"/>
                <a:cs typeface="Times New Roman" pitchFamily="18" charset="0"/>
              </a:rPr>
              <a:t>İllerin Başvuru Saylarına Göre Yüzdelik Katkıları</a:t>
            </a:r>
            <a:endParaRPr lang="tr-TR" sz="2800" dirty="0">
              <a:latin typeface="Times New Roman" pitchFamily="18" charset="0"/>
              <a:cs typeface="Times New Roman" pitchFamily="18" charset="0"/>
            </a:endParaRPr>
          </a:p>
        </p:txBody>
      </p:sp>
      <p:graphicFrame>
        <p:nvGraphicFramePr>
          <p:cNvPr id="4" name="Grafik 3"/>
          <p:cNvGraphicFramePr>
            <a:graphicFrameLocks/>
          </p:cNvGraphicFramePr>
          <p:nvPr>
            <p:extLst>
              <p:ext uri="{D42A27DB-BD31-4B8C-83A1-F6EECF244321}">
                <p14:modId xmlns="" xmlns:p14="http://schemas.microsoft.com/office/powerpoint/2010/main" val="870780075"/>
              </p:ext>
            </p:extLst>
          </p:nvPr>
        </p:nvGraphicFramePr>
        <p:xfrm>
          <a:off x="1045555" y="1790329"/>
          <a:ext cx="7416824" cy="396967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815788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2283" y="332656"/>
            <a:ext cx="8229600" cy="1215008"/>
          </a:xfrm>
        </p:spPr>
        <p:txBody>
          <a:bodyPr>
            <a:normAutofit/>
          </a:bodyPr>
          <a:lstStyle/>
          <a:p>
            <a:pPr algn="ctr"/>
            <a:r>
              <a:rPr lang="tr-TR" sz="2800" dirty="0" smtClean="0">
                <a:latin typeface="Times New Roman" pitchFamily="18" charset="0"/>
                <a:cs typeface="Times New Roman" pitchFamily="18" charset="0"/>
              </a:rPr>
              <a:t>2016 YILINDA  İLLERE GÖRE VAN BÖLGE SERGİSİNE DAVET EDİLEN PROJE  SAYILARI</a:t>
            </a:r>
            <a:endParaRPr lang="tr-TR" sz="2800" dirty="0"/>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2476469447"/>
              </p:ext>
            </p:extLst>
          </p:nvPr>
        </p:nvGraphicFramePr>
        <p:xfrm>
          <a:off x="1065015" y="1844825"/>
          <a:ext cx="7704137" cy="361773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5185564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085" y="548679"/>
            <a:ext cx="8147248" cy="939893"/>
          </a:xfrm>
        </p:spPr>
        <p:txBody>
          <a:bodyPr>
            <a:normAutofit/>
          </a:bodyPr>
          <a:lstStyle/>
          <a:p>
            <a:pPr algn="ctr"/>
            <a:r>
              <a:rPr lang="tr-TR" sz="3100" b="1" dirty="0" smtClean="0">
                <a:solidFill>
                  <a:srgbClr val="0070C0"/>
                </a:solidFill>
              </a:rPr>
              <a:t>Van </a:t>
            </a:r>
            <a:r>
              <a:rPr lang="tr-TR" sz="3100" b="1" dirty="0">
                <a:solidFill>
                  <a:srgbClr val="0070C0"/>
                </a:solidFill>
              </a:rPr>
              <a:t>Bölge  Yarışmasında Ödüller:</a:t>
            </a:r>
            <a:endParaRPr lang="tr-TR" sz="3100" b="1" dirty="0"/>
          </a:p>
        </p:txBody>
      </p:sp>
      <p:sp>
        <p:nvSpPr>
          <p:cNvPr id="3" name="2 İçerik Yer Tutucusu"/>
          <p:cNvSpPr>
            <a:spLocks noGrp="1"/>
          </p:cNvSpPr>
          <p:nvPr>
            <p:ph idx="1"/>
          </p:nvPr>
        </p:nvSpPr>
        <p:spPr>
          <a:xfrm>
            <a:off x="914400" y="1740600"/>
            <a:ext cx="8229600" cy="3956652"/>
          </a:xfrm>
        </p:spPr>
        <p:txBody>
          <a:bodyPr/>
          <a:lstStyle/>
          <a:p>
            <a:pPr algn="just"/>
            <a:r>
              <a:rPr lang="tr-TR" sz="2800" b="1" dirty="0" smtClean="0"/>
              <a:t>Birincilere (kişi başı) 600 TL</a:t>
            </a:r>
          </a:p>
          <a:p>
            <a:pPr algn="just"/>
            <a:r>
              <a:rPr lang="tr-TR" sz="2800" b="1" dirty="0" smtClean="0"/>
              <a:t>İkincilere </a:t>
            </a:r>
            <a:r>
              <a:rPr lang="tr-TR" sz="2800" b="1" dirty="0"/>
              <a:t>(kişi başı) 450 </a:t>
            </a:r>
            <a:r>
              <a:rPr lang="tr-TR" sz="2800" b="1" dirty="0" smtClean="0"/>
              <a:t>TL</a:t>
            </a:r>
          </a:p>
          <a:p>
            <a:pPr algn="just"/>
            <a:r>
              <a:rPr lang="tr-TR" sz="2800" b="1" dirty="0" smtClean="0"/>
              <a:t>Üçüncülere </a:t>
            </a:r>
            <a:r>
              <a:rPr lang="tr-TR" sz="2800" b="1" dirty="0"/>
              <a:t>(kişi başı) </a:t>
            </a:r>
            <a:r>
              <a:rPr lang="tr-TR" sz="2800" b="1" dirty="0" smtClean="0"/>
              <a:t>350 TL verilmektedir.</a:t>
            </a:r>
          </a:p>
          <a:p>
            <a:pPr algn="just"/>
            <a:r>
              <a:rPr lang="tr-TR" sz="2800" b="1" dirty="0" smtClean="0"/>
              <a:t>Danışman  Öğretmenler de dereceye giren öğrencilerinin aldıkları miktar kadar ödül verilmektedir</a:t>
            </a:r>
            <a:r>
              <a:rPr lang="tr-TR" dirty="0" smtClean="0">
                <a:solidFill>
                  <a:srgbClr val="0070C0"/>
                </a:solidFill>
              </a:rPr>
              <a:t>.</a:t>
            </a:r>
          </a:p>
          <a:p>
            <a:endParaRPr lang="tr-TR"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1618089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404664"/>
            <a:ext cx="7704667" cy="5595152"/>
          </a:xfrm>
        </p:spPr>
        <p:txBody>
          <a:bodyPr/>
          <a:lstStyle/>
          <a:p>
            <a:endParaRPr lang="tr-TR" sz="2800" b="1" dirty="0" smtClean="0"/>
          </a:p>
          <a:p>
            <a:endParaRPr lang="tr-TR" sz="2800" b="1" dirty="0" smtClean="0"/>
          </a:p>
          <a:p>
            <a:r>
              <a:rPr lang="es-ES" sz="2800" b="1" dirty="0" smtClean="0"/>
              <a:t>08-12 Mayıs 2017  Final Yarışması</a:t>
            </a:r>
            <a:r>
              <a:rPr lang="tr-TR" sz="2800" b="1" dirty="0" err="1" smtClean="0"/>
              <a:t>na</a:t>
            </a:r>
            <a:r>
              <a:rPr lang="tr-TR" sz="2800" b="1" dirty="0" smtClean="0"/>
              <a:t> </a:t>
            </a:r>
          </a:p>
          <a:p>
            <a:pPr>
              <a:buNone/>
            </a:pPr>
            <a:r>
              <a:rPr lang="tr-TR" sz="2800" b="1" dirty="0" smtClean="0"/>
              <a:t>12 Bölgeden  220 proje davet edilmektedir. </a:t>
            </a:r>
          </a:p>
          <a:p>
            <a:pPr marL="22225" indent="60325">
              <a:buNone/>
            </a:pPr>
            <a:r>
              <a:rPr lang="es-ES" dirty="0" smtClean="0"/>
              <a:t/>
            </a:r>
            <a:br>
              <a:rPr lang="es-ES" dirty="0" smtClean="0"/>
            </a:br>
            <a:r>
              <a:rPr lang="tr-TR" sz="2800" b="1" dirty="0" smtClean="0"/>
              <a:t>Bu projeler arasından Türkiye’den 10 proje Uluslararası Intel ISEF  proje yarışmasına katılmaktadır.</a:t>
            </a:r>
            <a:endParaRPr lang="tr-TR" sz="28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836712"/>
            <a:ext cx="7704667" cy="4412936"/>
          </a:xfrm>
        </p:spPr>
        <p:txBody>
          <a:bodyPr>
            <a:normAutofit/>
          </a:bodyPr>
          <a:lstStyle/>
          <a:p>
            <a:pPr marL="0" indent="0">
              <a:lnSpc>
                <a:spcPct val="150000"/>
              </a:lnSpc>
              <a:buNone/>
            </a:pPr>
            <a:r>
              <a:rPr lang="tr-TR" sz="2800" b="1" dirty="0"/>
              <a:t>-Dünya genelinde  1000 proje bu yarışmaya </a:t>
            </a:r>
            <a:r>
              <a:rPr lang="tr-TR" sz="2800" b="1" dirty="0" smtClean="0"/>
              <a:t>katılıyor</a:t>
            </a:r>
          </a:p>
          <a:p>
            <a:pPr marL="0" indent="0">
              <a:lnSpc>
                <a:spcPct val="150000"/>
              </a:lnSpc>
              <a:buNone/>
            </a:pPr>
            <a:r>
              <a:rPr lang="tr-TR" sz="2800" b="1" dirty="0" smtClean="0"/>
              <a:t>-</a:t>
            </a:r>
            <a:r>
              <a:rPr lang="tr-TR" sz="2800" b="1" dirty="0"/>
              <a:t>Avrupa Birliği Genç Araştırmacılar Proje </a:t>
            </a:r>
            <a:r>
              <a:rPr lang="tr-TR" sz="2800" b="1" dirty="0" smtClean="0"/>
              <a:t>Yarışması</a:t>
            </a:r>
          </a:p>
          <a:p>
            <a:pPr marL="0" indent="0">
              <a:lnSpc>
                <a:spcPct val="150000"/>
              </a:lnSpc>
              <a:buNone/>
            </a:pPr>
            <a:r>
              <a:rPr lang="tr-TR" sz="2800" b="1" dirty="0" smtClean="0"/>
              <a:t>-Bu yarışmalarda Ürüne dönüşecek projelere ödül veriliyor.</a:t>
            </a:r>
            <a:endParaRPr lang="tr-TR" sz="2800" b="1" dirty="0"/>
          </a:p>
          <a:p>
            <a:endParaRPr lang="en-US"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119794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Bölge İlleri Haritası</a:t>
            </a:r>
            <a:endParaRPr lang="tr-TR" dirty="0"/>
          </a:p>
        </p:txBody>
      </p:sp>
      <p:pic>
        <p:nvPicPr>
          <p:cNvPr id="4" name="Picture 2" descr="C:\Users\ARGE\Desktop\tubitak\harita BÖLGELER.jpg"/>
          <p:cNvPicPr>
            <a:picLocks noGrp="1" noChangeAspect="1" noChangeArrowheads="1"/>
          </p:cNvPicPr>
          <p:nvPr>
            <p:ph idx="1"/>
          </p:nvPr>
        </p:nvPicPr>
        <p:blipFill>
          <a:blip r:embed="rId2" cstate="print"/>
          <a:stretch>
            <a:fillRect/>
          </a:stretch>
        </p:blipFill>
        <p:spPr bwMode="auto">
          <a:xfrm>
            <a:off x="683568" y="1772816"/>
            <a:ext cx="7992888" cy="4032448"/>
          </a:xfrm>
          <a:prstGeom prst="rect">
            <a:avLst/>
          </a:prstGeom>
          <a:noFill/>
        </p:spPr>
      </p:pic>
      <p:pic>
        <p:nvPicPr>
          <p:cNvPr id="6"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765255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2133" y="457201"/>
            <a:ext cx="7704667" cy="1459631"/>
          </a:xfrm>
        </p:spPr>
        <p:txBody>
          <a:bodyPr/>
          <a:lstStyle/>
          <a:p>
            <a:r>
              <a:rPr lang="tr-TR" sz="3200" dirty="0" smtClean="0">
                <a:latin typeface="Times New Roman" pitchFamily="18" charset="0"/>
                <a:cs typeface="Times New Roman" pitchFamily="18" charset="0"/>
              </a:rPr>
              <a:t>2016 ANKARA Final Ödülleri</a:t>
            </a:r>
            <a:r>
              <a:rPr lang="tr-TR" dirty="0" smtClean="0">
                <a:latin typeface="Times New Roman" pitchFamily="18" charset="0"/>
                <a:cs typeface="Times New Roman" pitchFamily="18" charset="0"/>
              </a:rPr>
              <a:t>:</a:t>
            </a:r>
            <a:endParaRPr lang="tr-TR" dirty="0"/>
          </a:p>
        </p:txBody>
      </p:sp>
      <p:sp>
        <p:nvSpPr>
          <p:cNvPr id="3" name="2 İçerik Yer Tutucusu"/>
          <p:cNvSpPr>
            <a:spLocks noGrp="1"/>
          </p:cNvSpPr>
          <p:nvPr>
            <p:ph idx="1"/>
          </p:nvPr>
        </p:nvSpPr>
        <p:spPr>
          <a:xfrm>
            <a:off x="982133" y="1700808"/>
            <a:ext cx="7704667" cy="4299008"/>
          </a:xfrm>
        </p:spPr>
        <p:txBody>
          <a:bodyPr/>
          <a:lstStyle/>
          <a:p>
            <a:r>
              <a:rPr lang="tr-TR" sz="2800" b="1" dirty="0" smtClean="0">
                <a:latin typeface="Times New Roman" pitchFamily="18" charset="0"/>
                <a:cs typeface="Times New Roman" pitchFamily="18" charset="0"/>
              </a:rPr>
              <a:t>Yılın Genç Araştırmacısı: </a:t>
            </a:r>
            <a:r>
              <a:rPr lang="tr-TR" sz="2800" dirty="0" smtClean="0">
                <a:latin typeface="Times New Roman" pitchFamily="18" charset="0"/>
                <a:cs typeface="Times New Roman" pitchFamily="18" charset="0"/>
              </a:rPr>
              <a:t>3500TL</a:t>
            </a:r>
          </a:p>
          <a:p>
            <a:r>
              <a:rPr lang="tr-TR" sz="2800" b="1" dirty="0" smtClean="0">
                <a:latin typeface="Times New Roman" pitchFamily="18" charset="0"/>
                <a:cs typeface="Times New Roman" pitchFamily="18" charset="0"/>
              </a:rPr>
              <a:t>Birincilik: </a:t>
            </a:r>
            <a:r>
              <a:rPr lang="tr-TR" sz="2800" dirty="0" smtClean="0">
                <a:latin typeface="Times New Roman" pitchFamily="18" charset="0"/>
                <a:cs typeface="Times New Roman" pitchFamily="18" charset="0"/>
              </a:rPr>
              <a:t>3000 TL</a:t>
            </a:r>
          </a:p>
          <a:p>
            <a:r>
              <a:rPr lang="tr-TR" sz="2800" b="1" dirty="0" smtClean="0">
                <a:latin typeface="Times New Roman" pitchFamily="18" charset="0"/>
                <a:cs typeface="Times New Roman" pitchFamily="18" charset="0"/>
              </a:rPr>
              <a:t>İkincilik: </a:t>
            </a:r>
            <a:r>
              <a:rPr lang="tr-TR" sz="2800" dirty="0" smtClean="0">
                <a:latin typeface="Times New Roman" pitchFamily="18" charset="0"/>
                <a:cs typeface="Times New Roman" pitchFamily="18" charset="0"/>
              </a:rPr>
              <a:t>2500 TL</a:t>
            </a:r>
          </a:p>
          <a:p>
            <a:r>
              <a:rPr lang="tr-TR" sz="2800" b="1" dirty="0" smtClean="0">
                <a:latin typeface="Times New Roman" pitchFamily="18" charset="0"/>
                <a:cs typeface="Times New Roman" pitchFamily="18" charset="0"/>
              </a:rPr>
              <a:t>Üçüncülük:  </a:t>
            </a:r>
            <a:r>
              <a:rPr lang="tr-TR" sz="2800" dirty="0" smtClean="0">
                <a:latin typeface="Times New Roman" pitchFamily="18" charset="0"/>
                <a:cs typeface="Times New Roman" pitchFamily="18" charset="0"/>
              </a:rPr>
              <a:t>2000 TL</a:t>
            </a:r>
          </a:p>
          <a:p>
            <a:r>
              <a:rPr lang="tr-TR" sz="2800" b="1" dirty="0" smtClean="0">
                <a:latin typeface="Times New Roman" pitchFamily="18" charset="0"/>
                <a:cs typeface="Times New Roman" pitchFamily="18" charset="0"/>
              </a:rPr>
              <a:t>Teşvik: </a:t>
            </a:r>
            <a:r>
              <a:rPr lang="tr-TR" sz="2800" dirty="0" smtClean="0">
                <a:latin typeface="Times New Roman" pitchFamily="18" charset="0"/>
                <a:cs typeface="Times New Roman" pitchFamily="18" charset="0"/>
              </a:rPr>
              <a:t>1500 TL</a:t>
            </a:r>
          </a:p>
          <a:p>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982133" y="0"/>
            <a:ext cx="7704667" cy="5999816"/>
          </a:xfrm>
        </p:spPr>
        <p:txBody>
          <a:bodyPr>
            <a:normAutofit fontScale="92500" lnSpcReduction="20000"/>
          </a:bodyPr>
          <a:lstStyle/>
          <a:p>
            <a:endParaRPr lang="tr-TR" dirty="0" smtClean="0"/>
          </a:p>
          <a:p>
            <a:endParaRPr lang="tr-TR" dirty="0" smtClean="0"/>
          </a:p>
          <a:p>
            <a:pPr marL="0" indent="0"/>
            <a:endParaRPr lang="tr-TR" sz="2800" b="1" dirty="0" smtClean="0"/>
          </a:p>
          <a:p>
            <a:pPr marL="0" indent="0"/>
            <a:endParaRPr lang="tr-TR" sz="2800" b="1" dirty="0" smtClean="0"/>
          </a:p>
          <a:p>
            <a:pPr marL="0" indent="0"/>
            <a:endParaRPr lang="tr-TR" sz="2800" b="1" dirty="0" smtClean="0"/>
          </a:p>
          <a:p>
            <a:pPr marL="0" indent="0">
              <a:buNone/>
            </a:pPr>
            <a:endParaRPr lang="tr-TR" sz="3000" b="1" dirty="0" smtClean="0"/>
          </a:p>
          <a:p>
            <a:pPr marL="0" indent="0">
              <a:buNone/>
            </a:pPr>
            <a:r>
              <a:rPr lang="tr-TR" sz="3000" b="1" dirty="0" smtClean="0"/>
              <a:t>Prof. Dr. Cemil TUNÇ</a:t>
            </a:r>
          </a:p>
          <a:p>
            <a:pPr>
              <a:buNone/>
            </a:pPr>
            <a:r>
              <a:rPr lang="tr-TR" sz="3000" b="1" dirty="0" smtClean="0"/>
              <a:t>TÜBİTAK Van Bölge Koordinatörü</a:t>
            </a:r>
          </a:p>
          <a:p>
            <a:pPr marL="0" indent="0">
              <a:buNone/>
            </a:pPr>
            <a:r>
              <a:rPr lang="tr-TR" sz="3000" b="1" dirty="0" smtClean="0"/>
              <a:t>Yüzüncü Yıl Üniversitesi, Fen Fakültesi, Matematik Bölümü, </a:t>
            </a:r>
            <a:r>
              <a:rPr lang="tr-TR" sz="3000" b="1" dirty="0" err="1" smtClean="0"/>
              <a:t>Kampüs</a:t>
            </a:r>
            <a:r>
              <a:rPr lang="tr-TR" sz="3000" b="1" dirty="0" smtClean="0"/>
              <a:t>, E-mail:</a:t>
            </a:r>
            <a:r>
              <a:rPr lang="tr-TR" sz="3000" b="1" dirty="0" err="1" smtClean="0"/>
              <a:t>cemtunc</a:t>
            </a:r>
            <a:r>
              <a:rPr lang="tr-TR" sz="3000" b="1" dirty="0" smtClean="0"/>
              <a:t>@</a:t>
            </a:r>
            <a:r>
              <a:rPr lang="tr-TR" sz="3000" b="1" dirty="0" err="1" smtClean="0"/>
              <a:t>yahoo</a:t>
            </a:r>
            <a:r>
              <a:rPr lang="tr-TR" sz="3000" b="1" dirty="0" smtClean="0"/>
              <a:t>.com</a:t>
            </a:r>
          </a:p>
          <a:p>
            <a:pPr marL="22225" indent="-22225"/>
            <a:r>
              <a:rPr lang="tr-TR" sz="3000" b="1" dirty="0" smtClean="0"/>
              <a:t>Tel:     (432) 225 1806,  (432)2251024-33/27810,  </a:t>
            </a:r>
          </a:p>
          <a:p>
            <a:pPr marL="0" indent="0"/>
            <a:r>
              <a:rPr lang="tr-TR" sz="3000" b="1" dirty="0" smtClean="0"/>
              <a:t>GSM: 0 537 551 71 67</a:t>
            </a: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82132" y="2276872"/>
            <a:ext cx="7704667" cy="3332816"/>
          </a:xfrm>
        </p:spPr>
        <p:txBody>
          <a:bodyPr>
            <a:normAutofit/>
          </a:bodyPr>
          <a:lstStyle/>
          <a:p>
            <a:pPr algn="ctr">
              <a:buNone/>
            </a:pPr>
            <a:r>
              <a:rPr lang="tr-TR" sz="8000" b="1" dirty="0" smtClean="0">
                <a:solidFill>
                  <a:srgbClr val="002060"/>
                </a:solidFill>
              </a:rPr>
              <a:t>Teşekkürler!</a:t>
            </a: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4114386" y="980728"/>
            <a:ext cx="1440160" cy="1942034"/>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Documents and Settings\PRO2OOO\Desktop\10-a.jpg"/>
          <p:cNvPicPr>
            <a:picLocks noGrp="1" noChangeAspect="1" noChangeArrowheads="1"/>
          </p:cNvPicPr>
          <p:nvPr>
            <p:ph idx="1"/>
          </p:nvPr>
        </p:nvPicPr>
        <p:blipFill>
          <a:blip r:embed="rId2" cstate="print"/>
          <a:srcRect/>
          <a:stretch>
            <a:fillRect/>
          </a:stretch>
        </p:blipFill>
        <p:spPr bwMode="auto">
          <a:xfrm>
            <a:off x="-806" y="1"/>
            <a:ext cx="9140375" cy="5805264"/>
          </a:xfrm>
          <a:prstGeom prst="rect">
            <a:avLst/>
          </a:prstGeom>
          <a:noFill/>
        </p:spPr>
      </p:pic>
      <p:pic>
        <p:nvPicPr>
          <p:cNvPr id="4"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8479854" y="5949280"/>
            <a:ext cx="628650" cy="847725"/>
          </a:xfrm>
          <a:prstGeom prst="rect">
            <a:avLst/>
          </a:prstGeom>
          <a:noFill/>
        </p:spPr>
      </p:pic>
    </p:spTree>
    <p:extLst>
      <p:ext uri="{BB962C8B-B14F-4D97-AF65-F5344CB8AC3E}">
        <p14:creationId xmlns="" xmlns:p14="http://schemas.microsoft.com/office/powerpoint/2010/main" val="17435154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ÜB&amp;Idot;TAK Proje Yarı&amp;scedil;ması Ödül Töreni 2012"/>
          <p:cNvPicPr>
            <a:picLocks noChangeAspect="1" noChangeArrowheads="1"/>
          </p:cNvPicPr>
          <p:nvPr/>
        </p:nvPicPr>
        <p:blipFill>
          <a:blip r:embed="rId2" cstate="print"/>
          <a:srcRect/>
          <a:stretch>
            <a:fillRect/>
          </a:stretch>
        </p:blipFill>
        <p:spPr bwMode="auto">
          <a:xfrm>
            <a:off x="0" y="1"/>
            <a:ext cx="9144000" cy="5805264"/>
          </a:xfrm>
          <a:prstGeom prst="rect">
            <a:avLst/>
          </a:prstGeom>
          <a:noFill/>
        </p:spPr>
      </p:pic>
      <p:pic>
        <p:nvPicPr>
          <p:cNvPr id="5" name="Picture 4" descr="TÜRK&amp;Idot;YE B&amp;Idot;L&amp;Idot;MSEL ve TEKNOLOJ&amp;Idot;K ARA&amp;Scedil;TIRMA KURUMU"/>
          <p:cNvPicPr>
            <a:picLocks noChangeAspect="1" noChangeArrowheads="1"/>
          </p:cNvPicPr>
          <p:nvPr/>
        </p:nvPicPr>
        <p:blipFill>
          <a:blip r:embed="rId3" cstate="print"/>
          <a:srcRect/>
          <a:stretch>
            <a:fillRect/>
          </a:stretch>
        </p:blipFill>
        <p:spPr bwMode="auto">
          <a:xfrm>
            <a:off x="8479854" y="5949280"/>
            <a:ext cx="628650" cy="8477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620688"/>
            <a:ext cx="7848683" cy="5256584"/>
          </a:xfrm>
        </p:spPr>
        <p:txBody>
          <a:bodyPr>
            <a:normAutofit/>
          </a:bodyPr>
          <a:lstStyle/>
          <a:p>
            <a:pPr marL="0" indent="0">
              <a:buNone/>
            </a:pPr>
            <a:r>
              <a:rPr lang="tr-TR" sz="2800" b="1" dirty="0"/>
              <a:t>Bu proje </a:t>
            </a:r>
            <a:r>
              <a:rPr lang="tr-TR" sz="2800" b="1" dirty="0" smtClean="0"/>
              <a:t>yarışmasına</a:t>
            </a:r>
            <a:endParaRPr lang="tr-TR" sz="2800" b="1" dirty="0"/>
          </a:p>
          <a:p>
            <a:r>
              <a:rPr lang="tr-TR" sz="2800" b="1" dirty="0"/>
              <a:t>LİSE öğrenimine devam etmekte olan öğrenciler katılabilmektedir</a:t>
            </a:r>
            <a:r>
              <a:rPr lang="tr-TR" sz="2800" b="1" dirty="0" smtClean="0"/>
              <a:t>.</a:t>
            </a:r>
          </a:p>
          <a:p>
            <a:r>
              <a:rPr lang="tr-TR" sz="2800" b="1" dirty="0" smtClean="0">
                <a:solidFill>
                  <a:schemeClr val="accent1"/>
                </a:solidFill>
              </a:rPr>
              <a:t>Süreç: 19 Eylül 2016’da başladı.</a:t>
            </a:r>
            <a:r>
              <a:rPr lang="tr-TR" sz="2800" b="1" dirty="0" smtClean="0"/>
              <a:t> </a:t>
            </a:r>
          </a:p>
          <a:p>
            <a:r>
              <a:rPr lang="tr-TR" sz="2800" b="1" dirty="0" smtClean="0"/>
              <a:t>Yarışma Temel</a:t>
            </a:r>
            <a:r>
              <a:rPr lang="tr-TR" sz="2800" b="1" dirty="0"/>
              <a:t>, Sosyal ve Uygulamalı Bilim </a:t>
            </a:r>
            <a:r>
              <a:rPr lang="tr-TR" sz="2800" b="1" dirty="0" smtClean="0"/>
              <a:t>alanlarında yapılmaktadır.</a:t>
            </a:r>
            <a:endParaRPr lang="en-US" sz="2800"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53535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992699" cy="5328592"/>
          </a:xfrm>
        </p:spPr>
        <p:txBody>
          <a:bodyPr>
            <a:normAutofit/>
          </a:bodyPr>
          <a:lstStyle/>
          <a:p>
            <a:pPr>
              <a:lnSpc>
                <a:spcPct val="150000"/>
              </a:lnSpc>
            </a:pPr>
            <a:r>
              <a:rPr lang="tr-TR" sz="2800" b="1" dirty="0" smtClean="0"/>
              <a:t>Başlangıçta </a:t>
            </a:r>
            <a:r>
              <a:rPr lang="tr-TR" sz="2800" b="1" dirty="0"/>
              <a:t>, Biyoloji ve Fizik olmak üzere sadece 2 </a:t>
            </a:r>
            <a:r>
              <a:rPr lang="tr-TR" sz="2800" b="1" dirty="0" smtClean="0"/>
              <a:t>alanda yarışma düzenlenmiştir. </a:t>
            </a:r>
          </a:p>
          <a:p>
            <a:pPr>
              <a:lnSpc>
                <a:spcPct val="150000"/>
              </a:lnSpc>
            </a:pPr>
            <a:r>
              <a:rPr lang="tr-TR" sz="2800" b="1" dirty="0" smtClean="0"/>
              <a:t>Bu </a:t>
            </a:r>
            <a:r>
              <a:rPr lang="tr-TR" sz="2800" b="1" dirty="0"/>
              <a:t>gün itibarı ile  bu yarışma 12 </a:t>
            </a:r>
            <a:r>
              <a:rPr lang="tr-TR" sz="2800" b="1" dirty="0" smtClean="0"/>
              <a:t> </a:t>
            </a:r>
            <a:r>
              <a:rPr lang="tr-TR" sz="2800" b="1" dirty="0"/>
              <a:t>alanda yapılmaktadır</a:t>
            </a:r>
            <a:r>
              <a:rPr lang="tr-TR" sz="2800" b="1" dirty="0" smtClean="0"/>
              <a:t>. </a:t>
            </a:r>
            <a:endParaRPr lang="en-US" b="1" dirty="0"/>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200096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899592" y="404664"/>
            <a:ext cx="8244408" cy="5351996"/>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600" b="1" u="none" strike="noStrike" kern="1200" cap="none" spc="0" normalizeH="0" baseline="0" noProof="0" dirty="0" smtClean="0">
                <a:ln>
                  <a:noFill/>
                </a:ln>
                <a:solidFill>
                  <a:schemeClr val="tx1"/>
                </a:solidFill>
                <a:effectLst/>
                <a:uLnTx/>
                <a:uFillTx/>
                <a:latin typeface="+mn-lt"/>
                <a:ea typeface="+mn-ea"/>
                <a:cs typeface="+mn-cs"/>
              </a:rPr>
              <a:t> </a:t>
            </a:r>
            <a:r>
              <a:rPr lang="tr-TR" sz="2800" b="1" dirty="0" smtClean="0"/>
              <a:t>Yarışmanın   Yapıldığı Alanlar</a:t>
            </a:r>
          </a:p>
          <a:p>
            <a:pPr marL="514350" lvl="0" indent="-514350" algn="ctr">
              <a:lnSpc>
                <a:spcPct val="150000"/>
              </a:lnSpc>
              <a:spcBef>
                <a:spcPct val="20000"/>
              </a:spcBef>
              <a:buClr>
                <a:schemeClr val="accent3"/>
              </a:buClr>
              <a:buSzPct val="95000"/>
              <a:defRPr/>
            </a:pPr>
            <a:r>
              <a:rPr lang="tr-TR" sz="2800" b="1" dirty="0" smtClean="0"/>
              <a:t>- Biyoloji</a:t>
            </a:r>
            <a:endParaRPr kumimoji="0" lang="tr-TR" sz="2800" b="1" i="0" u="none" strike="noStrike" kern="1200" cap="none" spc="0" normalizeH="0" baseline="0" noProof="0" dirty="0" smtClean="0">
              <a:ln>
                <a:noFill/>
              </a:ln>
              <a:effectLst/>
              <a:uLnTx/>
              <a:uFillTx/>
              <a:latin typeface="+mn-lt"/>
              <a:ea typeface="+mn-ea"/>
              <a:cs typeface="+mn-cs"/>
            </a:endParaRP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effectLst/>
                <a:uLnTx/>
                <a:uFillTx/>
                <a:latin typeface="+mn-lt"/>
                <a:ea typeface="+mn-ea"/>
                <a:cs typeface="+mn-cs"/>
              </a:rPr>
              <a:t>-Coğrafya</a:t>
            </a: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lang="tr-TR" sz="2800" b="1" dirty="0" smtClean="0"/>
              <a:t>-Değerler Eğitimi</a:t>
            </a:r>
            <a:endParaRPr kumimoji="0" lang="tr-TR" sz="2800" b="1" i="0" u="none" strike="noStrike" kern="1200" cap="none" spc="0" normalizeH="0" baseline="0" noProof="0" dirty="0" smtClean="0">
              <a:ln>
                <a:noFill/>
              </a:ln>
              <a:effectLst/>
              <a:uLnTx/>
              <a:uFillTx/>
              <a:latin typeface="+mn-lt"/>
              <a:ea typeface="+mn-ea"/>
              <a:cs typeface="+mn-cs"/>
            </a:endParaRP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effectLst/>
                <a:uLnTx/>
                <a:uFillTx/>
                <a:latin typeface="+mn-lt"/>
                <a:ea typeface="+mn-ea"/>
                <a:cs typeface="+mn-cs"/>
              </a:rPr>
              <a:t>-Fizik </a:t>
            </a:r>
            <a:r>
              <a:rPr kumimoji="0" lang="tr-TR" sz="2800" b="1" i="0" u="none" strike="noStrike" kern="1200" cap="none" spc="0" normalizeH="0" noProof="0" dirty="0" smtClean="0">
                <a:ln>
                  <a:noFill/>
                </a:ln>
                <a:effectLst/>
                <a:uLnTx/>
                <a:uFillTx/>
                <a:latin typeface="+mn-lt"/>
                <a:ea typeface="+mn-ea"/>
                <a:cs typeface="+mn-cs"/>
              </a:rPr>
              <a:t> </a:t>
            </a: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kumimoji="0" lang="tr-TR" sz="2800" b="1" i="0" u="none" strike="noStrike" kern="1200" cap="none" spc="0" normalizeH="0" baseline="0" noProof="0" dirty="0" smtClean="0">
                <a:ln>
                  <a:noFill/>
                </a:ln>
                <a:effectLst/>
                <a:uLnTx/>
                <a:uFillTx/>
                <a:latin typeface="+mn-lt"/>
                <a:ea typeface="+mn-ea"/>
                <a:cs typeface="+mn-cs"/>
              </a:rPr>
              <a:t>-Kimya</a:t>
            </a:r>
          </a:p>
          <a:p>
            <a:pPr marL="514350" marR="0" lvl="0" indent="-514350" algn="ctr" defTabSz="914400" rtl="0" eaLnBrk="1" fontAlgn="auto" latinLnBrk="0" hangingPunct="1">
              <a:lnSpc>
                <a:spcPct val="150000"/>
              </a:lnSpc>
              <a:spcBef>
                <a:spcPct val="20000"/>
              </a:spcBef>
              <a:spcAft>
                <a:spcPts val="0"/>
              </a:spcAft>
              <a:buClr>
                <a:schemeClr val="accent3"/>
              </a:buClr>
              <a:buSzPct val="95000"/>
              <a:buFont typeface="Wingdings 2"/>
              <a:buNone/>
              <a:tabLst/>
              <a:defRPr/>
            </a:pPr>
            <a:r>
              <a:rPr lang="tr-TR" sz="2800" b="1" dirty="0" smtClean="0"/>
              <a:t>-Kodlama  (Bilgisayar’ın yerini aldı)</a:t>
            </a:r>
            <a:endParaRPr kumimoji="0" lang="tr-TR" sz="2800" b="0" i="0" u="none" strike="noStrike" kern="1200" cap="none" spc="0" normalizeH="0" baseline="0" noProof="0" dirty="0">
              <a:ln>
                <a:noFill/>
              </a:ln>
              <a:effectLst/>
              <a:uLnTx/>
              <a:uFillTx/>
              <a:latin typeface="+mn-lt"/>
              <a:ea typeface="+mn-ea"/>
              <a:cs typeface="+mn-cs"/>
            </a:endParaRPr>
          </a:p>
        </p:txBody>
      </p:sp>
      <p:pic>
        <p:nvPicPr>
          <p:cNvPr id="5" name="Picture 4" descr="TÜRK&amp;Idot;YE B&amp;Idot;L&amp;Idot;MSEL ve TEKNOLOJ&amp;Idot;K ARA&amp;Scedil;TIRMA KURUMU"/>
          <p:cNvPicPr>
            <a:picLocks noChangeAspect="1" noChangeArrowheads="1"/>
          </p:cNvPicPr>
          <p:nvPr/>
        </p:nvPicPr>
        <p:blipFill>
          <a:blip r:embed="rId2" cstate="print"/>
          <a:srcRect/>
          <a:stretch>
            <a:fillRect/>
          </a:stretch>
        </p:blipFill>
        <p:spPr bwMode="auto">
          <a:xfrm>
            <a:off x="7920000" y="5760000"/>
            <a:ext cx="628650" cy="847725"/>
          </a:xfrm>
          <a:prstGeom prst="rect">
            <a:avLst/>
          </a:prstGeom>
          <a:noFill/>
        </p:spPr>
      </p:pic>
    </p:spTree>
    <p:extLst>
      <p:ext uri="{BB962C8B-B14F-4D97-AF65-F5344CB8AC3E}">
        <p14:creationId xmlns="" xmlns:p14="http://schemas.microsoft.com/office/powerpoint/2010/main" val="3905517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TM03457496[[fn=Paralaks]]</Template>
  <TotalTime>2438</TotalTime>
  <Words>996</Words>
  <Application>Microsoft Office PowerPoint</Application>
  <PresentationFormat>Ekran Gösterisi (4:3)</PresentationFormat>
  <Paragraphs>212</Paragraphs>
  <Slides>64</Slides>
  <Notes>0</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Paralaks</vt:lpstr>
      <vt:lpstr>Slayt 1</vt:lpstr>
      <vt:lpstr>Slayt 2</vt:lpstr>
      <vt:lpstr>Slayt 3</vt:lpstr>
      <vt:lpstr>Türkiye Geneli 12 Bölge Merkezi:</vt:lpstr>
      <vt:lpstr>Van Bölge İlleri:</vt:lpstr>
      <vt:lpstr>Bölge İlleri Haritası</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Proje Değerlendirme Kriterleri</vt:lpstr>
      <vt:lpstr>BİLİMSEL YÖNTEM:</vt:lpstr>
      <vt:lpstr>Slayt 40</vt:lpstr>
      <vt:lpstr>Slayt 41</vt:lpstr>
      <vt:lpstr>Slayt 42</vt:lpstr>
      <vt:lpstr>Slayt 43</vt:lpstr>
      <vt:lpstr>Slayt 44</vt:lpstr>
      <vt:lpstr>Slayt 45</vt:lpstr>
      <vt:lpstr>Slayt 46</vt:lpstr>
      <vt:lpstr>Slayt 47</vt:lpstr>
      <vt:lpstr>Slayt 48</vt:lpstr>
      <vt:lpstr>Slayt 49</vt:lpstr>
      <vt:lpstr>Slayt 50</vt:lpstr>
      <vt:lpstr>2006-2016 YILLARINDA BÖLGELERE GÖRE YAPILAN TOPLAM PROJE BAŞVURU SAYILARI</vt:lpstr>
      <vt:lpstr>2016 YILINDA TÜRKİYE GENELİNDE BÖLGELERE GÖRE BAŞVURU SAYILARI </vt:lpstr>
      <vt:lpstr>2016 YILINDA TÜRKİYE GENELİNDE BÖLGELERE GÖRE BAŞVURU YÜZDELERİ </vt:lpstr>
      <vt:lpstr>2016 YILI VAN BÖLGESİNDEKİ   İLLERİN PROJE BAŞVURU SAYILARI   </vt:lpstr>
      <vt:lpstr>İllerin Başvuru Saylarına Göre Yüzdelik Katkıları</vt:lpstr>
      <vt:lpstr>2016 YILINDA  İLLERE GÖRE VAN BÖLGE SERGİSİNE DAVET EDİLEN PROJE  SAYILARI</vt:lpstr>
      <vt:lpstr>Van Bölge  Yarışmasında Ödüller:</vt:lpstr>
      <vt:lpstr>Slayt 58</vt:lpstr>
      <vt:lpstr>Slayt 59</vt:lpstr>
      <vt:lpstr>2016 ANKARA Final Ödülleri:</vt:lpstr>
      <vt:lpstr>Slayt 61</vt:lpstr>
      <vt:lpstr>Slayt 62</vt:lpstr>
      <vt:lpstr>Slayt 63</vt:lpstr>
      <vt:lpstr>Slayt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BİLİMSEL VE TEKNOLOJİK ARAŞTIRMA KURUMU</dc:title>
  <dc:creator>exper</dc:creator>
  <cp:lastModifiedBy>Windows User</cp:lastModifiedBy>
  <cp:revision>310</cp:revision>
  <dcterms:created xsi:type="dcterms:W3CDTF">2011-03-28T08:07:13Z</dcterms:created>
  <dcterms:modified xsi:type="dcterms:W3CDTF">2016-11-02T08:38:26Z</dcterms:modified>
</cp:coreProperties>
</file>