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9" r:id="rId1"/>
  </p:sldMasterIdLst>
  <p:notesMasterIdLst>
    <p:notesMasterId r:id="rId33"/>
  </p:notesMasterIdLst>
  <p:sldIdLst>
    <p:sldId id="269" r:id="rId2"/>
    <p:sldId id="417" r:id="rId3"/>
    <p:sldId id="605" r:id="rId4"/>
    <p:sldId id="604" r:id="rId5"/>
    <p:sldId id="446" r:id="rId6"/>
    <p:sldId id="463" r:id="rId7"/>
    <p:sldId id="465" r:id="rId8"/>
    <p:sldId id="467" r:id="rId9"/>
    <p:sldId id="506" r:id="rId10"/>
    <p:sldId id="575" r:id="rId11"/>
    <p:sldId id="469" r:id="rId12"/>
    <p:sldId id="563" r:id="rId13"/>
    <p:sldId id="576" r:id="rId14"/>
    <p:sldId id="564" r:id="rId15"/>
    <p:sldId id="565" r:id="rId16"/>
    <p:sldId id="566" r:id="rId17"/>
    <p:sldId id="596" r:id="rId18"/>
    <p:sldId id="597" r:id="rId19"/>
    <p:sldId id="598" r:id="rId20"/>
    <p:sldId id="599" r:id="rId21"/>
    <p:sldId id="567" r:id="rId22"/>
    <p:sldId id="606" r:id="rId23"/>
    <p:sldId id="583" r:id="rId24"/>
    <p:sldId id="582" r:id="rId25"/>
    <p:sldId id="493" r:id="rId26"/>
    <p:sldId id="600" r:id="rId27"/>
    <p:sldId id="602" r:id="rId28"/>
    <p:sldId id="603" r:id="rId29"/>
    <p:sldId id="370" r:id="rId30"/>
    <p:sldId id="505" r:id="rId31"/>
    <p:sldId id="31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Varsayılan Bölüm" id="{4005A4FF-A453-4279-8364-1A724E9DC6AC}">
          <p14:sldIdLst>
            <p14:sldId id="269"/>
            <p14:sldId id="417"/>
            <p14:sldId id="605"/>
            <p14:sldId id="604"/>
            <p14:sldId id="446"/>
            <p14:sldId id="463"/>
            <p14:sldId id="465"/>
            <p14:sldId id="467"/>
            <p14:sldId id="506"/>
            <p14:sldId id="575"/>
            <p14:sldId id="469"/>
            <p14:sldId id="563"/>
            <p14:sldId id="576"/>
            <p14:sldId id="564"/>
            <p14:sldId id="565"/>
            <p14:sldId id="566"/>
            <p14:sldId id="596"/>
            <p14:sldId id="597"/>
            <p14:sldId id="598"/>
            <p14:sldId id="599"/>
            <p14:sldId id="567"/>
            <p14:sldId id="606"/>
            <p14:sldId id="583"/>
            <p14:sldId id="582"/>
            <p14:sldId id="493"/>
            <p14:sldId id="600"/>
            <p14:sldId id="602"/>
            <p14:sldId id="603"/>
            <p14:sldId id="370"/>
            <p14:sldId id="505"/>
            <p14:sldId id="31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C1C1C"/>
    <a:srgbClr val="595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C2207-D9DD-48B4-81ED-65ABB5CACABE}" type="datetimeFigureOut">
              <a:rPr lang="tr-TR" smtClean="0"/>
              <a:pPr/>
              <a:t>2.11.2016</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90B9F-786C-425D-B6E2-32F16F368E46}" type="slidenum">
              <a:rPr lang="tr-TR" smtClean="0"/>
              <a:pPr/>
              <a:t>‹#›</a:t>
            </a:fld>
            <a:endParaRPr lang="tr-TR" dirty="0"/>
          </a:p>
        </p:txBody>
      </p:sp>
    </p:spTree>
    <p:extLst>
      <p:ext uri="{BB962C8B-B14F-4D97-AF65-F5344CB8AC3E}">
        <p14:creationId xmlns="" xmlns:p14="http://schemas.microsoft.com/office/powerpoint/2010/main" val="311856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a:xfrm>
            <a:off x="3623733" y="6117336"/>
            <a:ext cx="3609438" cy="365125"/>
          </a:xfrm>
        </p:spPr>
        <p:txBody>
          <a:bodyPr/>
          <a:lstStyle/>
          <a:p>
            <a:endParaRPr lang="tr-TR" dirty="0"/>
          </a:p>
        </p:txBody>
      </p:sp>
      <p:sp>
        <p:nvSpPr>
          <p:cNvPr id="6" name="Slide Number Placeholder 5"/>
          <p:cNvSpPr>
            <a:spLocks noGrp="1"/>
          </p:cNvSpPr>
          <p:nvPr>
            <p:ph type="sldNum" sz="quarter" idx="12"/>
          </p:nvPr>
        </p:nvSpPr>
        <p:spPr>
          <a:xfrm>
            <a:off x="8275320" y="6117336"/>
            <a:ext cx="411480" cy="365125"/>
          </a:xfrm>
        </p:spPr>
        <p:txBody>
          <a:bodyPr/>
          <a:lstStyle/>
          <a:p>
            <a:fld id="{78984EB3-9D63-4181-B214-2385AFC19F89}" type="slidenum">
              <a:rPr lang="tr-TR" smtClean="0"/>
              <a:pPr/>
              <a:t>‹#›</a:t>
            </a:fld>
            <a:endParaRPr lang="tr-TR"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 xmlns:p14="http://schemas.microsoft.com/office/powerpoint/2010/main" val="138180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141514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95384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86500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43900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116709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3435219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1909302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196900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a:xfrm>
            <a:off x="1972647" y="6108173"/>
            <a:ext cx="5314517" cy="365125"/>
          </a:xfrm>
        </p:spPr>
        <p:txBody>
          <a:bodyPr/>
          <a:lstStyle/>
          <a:p>
            <a:endParaRPr lang="tr-TR" dirty="0"/>
          </a:p>
        </p:txBody>
      </p:sp>
      <p:sp>
        <p:nvSpPr>
          <p:cNvPr id="6" name="Slide Number Placeholder 5"/>
          <p:cNvSpPr>
            <a:spLocks noGrp="1"/>
          </p:cNvSpPr>
          <p:nvPr>
            <p:ph type="sldNum" sz="quarter" idx="12"/>
          </p:nvPr>
        </p:nvSpPr>
        <p:spPr>
          <a:xfrm>
            <a:off x="8258967" y="6108173"/>
            <a:ext cx="427833" cy="365125"/>
          </a:xfrm>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396931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a:xfrm>
            <a:off x="8273317" y="6116070"/>
            <a:ext cx="413483" cy="365125"/>
          </a:xfrm>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321841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66012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46496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44056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11925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69949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326589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536952487"/>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 id="2147484243" r:id="rId14"/>
    <p:sldLayoutId id="2147484244" r:id="rId15"/>
    <p:sldLayoutId id="2147484245" r:id="rId16"/>
    <p:sldLayoutId id="214748424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ubitak.gov.tr/tr/yarismalar/icerik-arastirma-projeleri-yarismasi"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692696"/>
            <a:ext cx="8964488" cy="5894115"/>
          </a:xfrm>
        </p:spPr>
        <p:txBody>
          <a:bodyPr>
            <a:normAutofit fontScale="92500" lnSpcReduction="20000"/>
          </a:bodyPr>
          <a:lstStyle/>
          <a:p>
            <a:pPr algn="ctr">
              <a:buNone/>
            </a:pPr>
            <a:endParaRPr lang="tr-TR" sz="800" b="1" dirty="0" smtClean="0"/>
          </a:p>
          <a:p>
            <a:pPr algn="ctr">
              <a:buNone/>
            </a:pPr>
            <a:endParaRPr lang="tr-TR" b="1" dirty="0" smtClean="0"/>
          </a:p>
          <a:p>
            <a:pPr algn="ctr">
              <a:buNone/>
            </a:pPr>
            <a:endParaRPr lang="tr-TR" b="1" dirty="0" smtClean="0"/>
          </a:p>
          <a:p>
            <a:pPr algn="ctr">
              <a:buNone/>
            </a:pPr>
            <a:endParaRPr lang="tr-TR" b="1" dirty="0" smtClean="0"/>
          </a:p>
          <a:p>
            <a:pPr algn="ctr">
              <a:buNone/>
            </a:pPr>
            <a:endParaRPr lang="tr-TR" b="1" dirty="0" smtClean="0"/>
          </a:p>
          <a:p>
            <a:pPr algn="ctr">
              <a:buNone/>
            </a:pPr>
            <a:endParaRPr lang="tr-TR" b="1" dirty="0" smtClean="0">
              <a:solidFill>
                <a:srgbClr val="002060"/>
              </a:solidFill>
              <a:latin typeface="Book Antiqua" pitchFamily="18" charset="0"/>
            </a:endParaRPr>
          </a:p>
          <a:p>
            <a:pPr algn="ctr">
              <a:buNone/>
            </a:pPr>
            <a:endParaRPr lang="tr-TR" sz="2000" b="1" dirty="0" smtClean="0">
              <a:solidFill>
                <a:srgbClr val="002060"/>
              </a:solidFill>
              <a:latin typeface="Book Antiqua" pitchFamily="18" charset="0"/>
              <a:cs typeface="Times New Roman" pitchFamily="18" charset="0"/>
            </a:endParaRPr>
          </a:p>
          <a:p>
            <a:pPr algn="ctr">
              <a:buNone/>
            </a:pPr>
            <a:endParaRPr lang="tr-TR" b="1" dirty="0" smtClean="0">
              <a:solidFill>
                <a:srgbClr val="002060"/>
              </a:solidFill>
              <a:latin typeface="Book Antiqua" pitchFamily="18" charset="0"/>
              <a:cs typeface="Times New Roman" pitchFamily="18" charset="0"/>
            </a:endParaRPr>
          </a:p>
          <a:p>
            <a:pPr algn="ctr">
              <a:buNone/>
            </a:pPr>
            <a:r>
              <a:rPr lang="tr-TR" b="1" dirty="0" smtClean="0">
                <a:solidFill>
                  <a:srgbClr val="002060"/>
                </a:solidFill>
                <a:latin typeface="Book Antiqua" pitchFamily="18" charset="0"/>
                <a:cs typeface="Times New Roman" pitchFamily="18" charset="0"/>
              </a:rPr>
              <a:t>11.</a:t>
            </a:r>
            <a:r>
              <a:rPr lang="tr-TR" b="1" dirty="0" smtClean="0">
                <a:solidFill>
                  <a:srgbClr val="002060"/>
                </a:solidFill>
                <a:latin typeface="Book Antiqua" pitchFamily="18" charset="0"/>
              </a:rPr>
              <a:t> ORTAOKUL</a:t>
            </a:r>
            <a:r>
              <a:rPr lang="en-US" b="1" dirty="0" smtClean="0">
                <a:solidFill>
                  <a:srgbClr val="002060"/>
                </a:solidFill>
                <a:latin typeface="Book Antiqua" pitchFamily="18" charset="0"/>
              </a:rPr>
              <a:t> ÖĞRENCİLERİ </a:t>
            </a:r>
            <a:r>
              <a:rPr lang="tr-TR" b="1" dirty="0" smtClean="0">
                <a:solidFill>
                  <a:srgbClr val="002060"/>
                </a:solidFill>
                <a:latin typeface="Book Antiqua" pitchFamily="18" charset="0"/>
              </a:rPr>
              <a:t> </a:t>
            </a:r>
            <a:r>
              <a:rPr lang="en-US" b="1" dirty="0" smtClean="0">
                <a:solidFill>
                  <a:srgbClr val="002060"/>
                </a:solidFill>
                <a:latin typeface="Book Antiqua" pitchFamily="18" charset="0"/>
              </a:rPr>
              <a:t>ARAŞTIRMA</a:t>
            </a:r>
            <a:endParaRPr lang="tr-TR" b="1" dirty="0" smtClean="0">
              <a:solidFill>
                <a:srgbClr val="002060"/>
              </a:solidFill>
              <a:latin typeface="Book Antiqua" pitchFamily="18" charset="0"/>
            </a:endParaRPr>
          </a:p>
          <a:p>
            <a:pPr algn="ctr">
              <a:lnSpc>
                <a:spcPct val="150000"/>
              </a:lnSpc>
              <a:buNone/>
            </a:pPr>
            <a:r>
              <a:rPr lang="en-US" b="1" dirty="0" smtClean="0">
                <a:solidFill>
                  <a:srgbClr val="002060"/>
                </a:solidFill>
                <a:latin typeface="Book Antiqua" pitchFamily="18" charset="0"/>
              </a:rPr>
              <a:t>PROJELERİ YARIŞMAS</a:t>
            </a:r>
            <a:r>
              <a:rPr lang="tr-TR" b="1" dirty="0" smtClean="0">
                <a:solidFill>
                  <a:srgbClr val="002060"/>
                </a:solidFill>
                <a:latin typeface="Book Antiqua" pitchFamily="18" charset="0"/>
              </a:rPr>
              <a:t>I </a:t>
            </a:r>
            <a:r>
              <a:rPr lang="tr-TR" b="1" dirty="0" smtClean="0">
                <a:solidFill>
                  <a:srgbClr val="002060"/>
                </a:solidFill>
                <a:latin typeface="Book Antiqua" pitchFamily="18" charset="0"/>
              </a:rPr>
              <a:t>BİTLİS</a:t>
            </a:r>
            <a:r>
              <a:rPr lang="tr-TR" b="1" dirty="0" smtClean="0">
                <a:solidFill>
                  <a:srgbClr val="002060"/>
                </a:solidFill>
                <a:latin typeface="Book Antiqua" pitchFamily="18" charset="0"/>
              </a:rPr>
              <a:t>  </a:t>
            </a:r>
            <a:r>
              <a:rPr lang="tr-TR" b="1" dirty="0" smtClean="0">
                <a:solidFill>
                  <a:srgbClr val="002060"/>
                </a:solidFill>
                <a:latin typeface="Book Antiqua" pitchFamily="18" charset="0"/>
              </a:rPr>
              <a:t>İL BİLGİLENDİRME TOPLANTISINA</a:t>
            </a:r>
          </a:p>
          <a:p>
            <a:pPr algn="ctr">
              <a:buNone/>
            </a:pPr>
            <a:r>
              <a:rPr lang="tr-TR" sz="4000" b="1" dirty="0" smtClean="0">
                <a:solidFill>
                  <a:srgbClr val="002060"/>
                </a:solidFill>
                <a:latin typeface="Book Antiqua" pitchFamily="18" charset="0"/>
              </a:rPr>
              <a:t>HOŞ GELDİNİZ</a:t>
            </a:r>
          </a:p>
          <a:p>
            <a:pPr algn="ctr">
              <a:buNone/>
            </a:pPr>
            <a:r>
              <a:rPr lang="tr-TR" sz="3000" dirty="0" smtClean="0">
                <a:solidFill>
                  <a:srgbClr val="002060"/>
                </a:solidFill>
              </a:rPr>
              <a:t>2 KASIM  </a:t>
            </a:r>
            <a:r>
              <a:rPr lang="tr-TR" sz="3000" dirty="0">
                <a:solidFill>
                  <a:srgbClr val="002060"/>
                </a:solidFill>
              </a:rPr>
              <a:t>– </a:t>
            </a:r>
            <a:r>
              <a:rPr lang="tr-TR" sz="3000" dirty="0" smtClean="0">
                <a:solidFill>
                  <a:srgbClr val="002060"/>
                </a:solidFill>
              </a:rPr>
              <a:t>2016</a:t>
            </a:r>
            <a:endParaRPr lang="tr-TR" sz="3000" dirty="0">
              <a:solidFill>
                <a:srgbClr val="002060"/>
              </a:solidFill>
            </a:endParaRPr>
          </a:p>
          <a:p>
            <a:pPr algn="ctr">
              <a:buNone/>
            </a:pPr>
            <a:endParaRPr lang="tr-TR" sz="4000" b="1" dirty="0" smtClean="0">
              <a:solidFill>
                <a:srgbClr val="002060"/>
              </a:solidFill>
              <a:latin typeface="Book Antiqua" pitchFamily="18" charset="0"/>
            </a:endParaRPr>
          </a:p>
        </p:txBody>
      </p:sp>
      <p:sp>
        <p:nvSpPr>
          <p:cNvPr id="6" name="5 Metin kutusu"/>
          <p:cNvSpPr txBox="1"/>
          <p:nvPr/>
        </p:nvSpPr>
        <p:spPr>
          <a:xfrm>
            <a:off x="3275856" y="6093296"/>
            <a:ext cx="3168352" cy="369332"/>
          </a:xfrm>
          <a:prstGeom prst="rect">
            <a:avLst/>
          </a:prstGeom>
          <a:noFill/>
        </p:spPr>
        <p:txBody>
          <a:bodyPr wrap="square" rtlCol="0">
            <a:spAutoFit/>
          </a:bodyPr>
          <a:lstStyle/>
          <a:p>
            <a:pPr algn="ctr"/>
            <a:endParaRPr lang="tr-TR" dirty="0">
              <a:solidFill>
                <a:srgbClr val="002060"/>
              </a:solidFill>
            </a:endParaRPr>
          </a:p>
        </p:txBody>
      </p:sp>
      <p:pic>
        <p:nvPicPr>
          <p:cNvPr id="8"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pic>
        <p:nvPicPr>
          <p:cNvPr id="2" name="Resim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91880" y="219157"/>
            <a:ext cx="2376264" cy="31738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548680"/>
            <a:ext cx="7992699" cy="5328592"/>
          </a:xfrm>
        </p:spPr>
        <p:txBody>
          <a:bodyPr>
            <a:normAutofit/>
          </a:bodyPr>
          <a:lstStyle/>
          <a:p>
            <a:pPr>
              <a:lnSpc>
                <a:spcPct val="150000"/>
              </a:lnSpc>
            </a:pPr>
            <a:r>
              <a:rPr lang="tr-TR" sz="2800" b="1" dirty="0" smtClean="0"/>
              <a:t>Bu </a:t>
            </a:r>
            <a:r>
              <a:rPr lang="tr-TR" sz="2800" b="1" dirty="0"/>
              <a:t>gün itibarı ile  bu yarışma 4</a:t>
            </a:r>
            <a:r>
              <a:rPr lang="tr-TR" sz="2800" b="1" dirty="0" smtClean="0"/>
              <a:t>  </a:t>
            </a:r>
            <a:r>
              <a:rPr lang="tr-TR" sz="2800" b="1" dirty="0"/>
              <a:t>alanda yapılmaktadır</a:t>
            </a:r>
            <a:r>
              <a:rPr lang="tr-TR" sz="2800" b="1" dirty="0" smtClean="0"/>
              <a:t>. </a:t>
            </a:r>
            <a:endParaRPr lang="en-US"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2000966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899592" y="404664"/>
            <a:ext cx="8244408" cy="5351996"/>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600" b="1" u="none" strike="noStrike" kern="1200" cap="none" spc="0" normalizeH="0" baseline="0" noProof="0" dirty="0" smtClean="0">
                <a:ln>
                  <a:noFill/>
                </a:ln>
                <a:solidFill>
                  <a:schemeClr val="tx1"/>
                </a:solidFill>
                <a:effectLst/>
                <a:uLnTx/>
                <a:uFillTx/>
                <a:latin typeface="+mn-lt"/>
                <a:ea typeface="+mn-ea"/>
                <a:cs typeface="+mn-cs"/>
              </a:rPr>
              <a:t> </a:t>
            </a:r>
            <a:r>
              <a:rPr lang="tr-TR" sz="2800" b="1" dirty="0" smtClean="0">
                <a:solidFill>
                  <a:srgbClr val="002060"/>
                </a:solidFill>
              </a:rPr>
              <a:t>Yarışmanın   Yapıldığı Alanlar</a:t>
            </a:r>
          </a:p>
          <a:p>
            <a:pPr marL="514350" lvl="0" indent="-514350" algn="ctr">
              <a:lnSpc>
                <a:spcPct val="150000"/>
              </a:lnSpc>
              <a:spcBef>
                <a:spcPct val="20000"/>
              </a:spcBef>
              <a:buClr>
                <a:schemeClr val="accent3"/>
              </a:buClr>
              <a:buSzPct val="95000"/>
              <a:defRPr/>
            </a:pPr>
            <a:r>
              <a:rPr lang="tr-TR" sz="2800" b="1" dirty="0" smtClean="0"/>
              <a:t>- Biyoloji</a:t>
            </a:r>
            <a:endParaRPr kumimoji="0" lang="tr-TR" sz="2800" b="1" i="0" u="none" strike="noStrike" kern="1200" cap="none" spc="0" normalizeH="0" baseline="0" noProof="0" dirty="0" smtClean="0">
              <a:ln>
                <a:noFill/>
              </a:ln>
              <a:effectLst/>
              <a:uLnTx/>
              <a:uFillTx/>
              <a:latin typeface="+mn-lt"/>
              <a:ea typeface="+mn-ea"/>
              <a:cs typeface="+mn-cs"/>
            </a:endParaRPr>
          </a:p>
          <a:p>
            <a:pPr marL="514350" marR="0" lvl="0" indent="-514350" algn="ctr" defTabSz="914400" rtl="0" eaLnBrk="1" fontAlgn="auto" latinLnBrk="0" hangingPunct="1">
              <a:lnSpc>
                <a:spcPct val="150000"/>
              </a:lnSpc>
              <a:spcBef>
                <a:spcPct val="20000"/>
              </a:spcBef>
              <a:spcAft>
                <a:spcPts val="0"/>
              </a:spcAft>
              <a:buClr>
                <a:schemeClr val="accent3"/>
              </a:buClr>
              <a:buSzPct val="95000"/>
              <a:buFont typeface="Wingdings 2"/>
              <a:buNone/>
              <a:tabLst/>
              <a:defRPr/>
            </a:pPr>
            <a:r>
              <a:rPr kumimoji="0" lang="tr-TR" sz="2800" b="1" i="0" u="none" strike="noStrike" kern="1200" cap="none" spc="0" normalizeH="0" baseline="0" noProof="0" dirty="0" smtClean="0">
                <a:ln>
                  <a:noFill/>
                </a:ln>
                <a:effectLst/>
                <a:uLnTx/>
                <a:uFillTx/>
                <a:latin typeface="+mn-lt"/>
                <a:ea typeface="+mn-ea"/>
                <a:cs typeface="+mn-cs"/>
              </a:rPr>
              <a:t>-Fizik </a:t>
            </a:r>
            <a:r>
              <a:rPr kumimoji="0" lang="tr-TR" sz="2800" b="1" i="0" u="none" strike="noStrike" kern="1200" cap="none" spc="0" normalizeH="0" noProof="0" dirty="0" smtClean="0">
                <a:ln>
                  <a:noFill/>
                </a:ln>
                <a:effectLst/>
                <a:uLnTx/>
                <a:uFillTx/>
                <a:latin typeface="+mn-lt"/>
                <a:ea typeface="+mn-ea"/>
                <a:cs typeface="+mn-cs"/>
              </a:rPr>
              <a:t> </a:t>
            </a:r>
          </a:p>
          <a:p>
            <a:pPr marL="514350" marR="0" lvl="0" indent="-514350" algn="ctr" defTabSz="914400" rtl="0" eaLnBrk="1" fontAlgn="auto" latinLnBrk="0" hangingPunct="1">
              <a:lnSpc>
                <a:spcPct val="150000"/>
              </a:lnSpc>
              <a:spcBef>
                <a:spcPct val="20000"/>
              </a:spcBef>
              <a:spcAft>
                <a:spcPts val="0"/>
              </a:spcAft>
              <a:buClr>
                <a:schemeClr val="accent3"/>
              </a:buClr>
              <a:buSzPct val="95000"/>
              <a:buFont typeface="Wingdings 2"/>
              <a:buNone/>
              <a:tabLst/>
              <a:defRPr/>
            </a:pPr>
            <a:r>
              <a:rPr kumimoji="0" lang="tr-TR" sz="2800" b="1" i="0" u="none" strike="noStrike" kern="1200" cap="none" spc="0" normalizeH="0" baseline="0" noProof="0" dirty="0" smtClean="0">
                <a:ln>
                  <a:noFill/>
                </a:ln>
                <a:effectLst/>
                <a:uLnTx/>
                <a:uFillTx/>
                <a:latin typeface="+mn-lt"/>
                <a:ea typeface="+mn-ea"/>
                <a:cs typeface="+mn-cs"/>
              </a:rPr>
              <a:t>-Kimya</a:t>
            </a:r>
          </a:p>
          <a:p>
            <a:pPr marL="514350" marR="0" lvl="0" indent="-514350" algn="ctr" defTabSz="914400" rtl="0" eaLnBrk="1" fontAlgn="auto" latinLnBrk="0" hangingPunct="1">
              <a:lnSpc>
                <a:spcPct val="150000"/>
              </a:lnSpc>
              <a:spcBef>
                <a:spcPct val="20000"/>
              </a:spcBef>
              <a:spcAft>
                <a:spcPts val="0"/>
              </a:spcAft>
              <a:buClr>
                <a:schemeClr val="accent3"/>
              </a:buClr>
              <a:buSzPct val="95000"/>
              <a:buFont typeface="Wingdings 2"/>
              <a:buNone/>
              <a:tabLst/>
              <a:defRPr/>
            </a:pPr>
            <a:r>
              <a:rPr lang="tr-TR" sz="2800" b="1" dirty="0" smtClean="0"/>
              <a:t>-Matematik</a:t>
            </a:r>
            <a:endParaRPr kumimoji="0" lang="tr-TR" sz="2800" b="1" i="0" u="none" strike="noStrike" kern="1200" cap="none" spc="0" normalizeH="0" baseline="0" noProof="0" dirty="0" smtClean="0">
              <a:ln>
                <a:noFill/>
              </a:ln>
              <a:effectLst/>
              <a:uLnTx/>
              <a:uFillTx/>
              <a:latin typeface="+mn-lt"/>
              <a:ea typeface="+mn-ea"/>
              <a:cs typeface="+mn-cs"/>
            </a:endParaRPr>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3905517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620713"/>
            <a:ext cx="8604448" cy="5568950"/>
          </a:xfrm>
        </p:spPr>
        <p:txBody>
          <a:bodyPr>
            <a:noAutofit/>
          </a:bodyPr>
          <a:lstStyle/>
          <a:p>
            <a:pPr lvl="0" algn="just">
              <a:lnSpc>
                <a:spcPct val="150000"/>
              </a:lnSpc>
              <a:buNone/>
            </a:pPr>
            <a:r>
              <a:rPr lang="tr-TR" b="1" dirty="0" smtClean="0"/>
              <a:t>    </a:t>
            </a:r>
            <a:r>
              <a:rPr lang="tr-TR" sz="2800" b="1" dirty="0" smtClean="0"/>
              <a:t>Proje Yarışması ilanı TÜBİTAK tarafından hazırlanarak, 2016 yılı Ekim ayı içerisinde tüm Ortaokullara gönderilmiştir. Bu yarışma ile ilgili detaylı bilgilere TÜBİTAK’ın </a:t>
            </a:r>
            <a:r>
              <a:rPr lang="tr-TR" sz="2800" b="1" u="sng" dirty="0" smtClean="0">
                <a:hlinkClick r:id="rId2"/>
              </a:rPr>
              <a:t>http://www.</a:t>
            </a:r>
            <a:r>
              <a:rPr lang="tr-TR" sz="2800" b="1" u="sng" dirty="0" err="1" smtClean="0">
                <a:hlinkClick r:id="rId2"/>
              </a:rPr>
              <a:t>tubitak</a:t>
            </a:r>
            <a:r>
              <a:rPr lang="tr-TR" sz="2800" b="1" u="sng" dirty="0" smtClean="0">
                <a:hlinkClick r:id="rId2"/>
              </a:rPr>
              <a:t>.gov.tr/tr/</a:t>
            </a:r>
            <a:r>
              <a:rPr lang="tr-TR" sz="2800" b="1" u="sng" dirty="0" err="1" smtClean="0">
                <a:hlinkClick r:id="rId2"/>
              </a:rPr>
              <a:t>yarismalar</a:t>
            </a:r>
            <a:r>
              <a:rPr lang="tr-TR" sz="2800" b="1" u="sng" dirty="0" smtClean="0">
                <a:hlinkClick r:id="rId2"/>
              </a:rPr>
              <a:t>/</a:t>
            </a:r>
            <a:r>
              <a:rPr lang="tr-TR" sz="2800" b="1" u="sng" dirty="0" err="1" smtClean="0">
                <a:hlinkClick r:id="rId2"/>
              </a:rPr>
              <a:t>icerik</a:t>
            </a:r>
            <a:r>
              <a:rPr lang="tr-TR" sz="2800" b="1" u="sng" dirty="0" smtClean="0">
                <a:hlinkClick r:id="rId2"/>
              </a:rPr>
              <a:t>-</a:t>
            </a:r>
            <a:r>
              <a:rPr lang="tr-TR" sz="2800" b="1" u="sng" dirty="0" err="1" smtClean="0">
                <a:hlinkClick r:id="rId2"/>
              </a:rPr>
              <a:t>arastirma</a:t>
            </a:r>
            <a:r>
              <a:rPr lang="tr-TR" sz="2800" b="1" u="sng" dirty="0" smtClean="0">
                <a:hlinkClick r:id="rId2"/>
              </a:rPr>
              <a:t>-projeleri-</a:t>
            </a:r>
            <a:r>
              <a:rPr lang="tr-TR" sz="2800" b="1" u="sng" dirty="0" err="1" smtClean="0">
                <a:hlinkClick r:id="rId2"/>
              </a:rPr>
              <a:t>yarismasi</a:t>
            </a:r>
            <a:r>
              <a:rPr lang="tr-TR" sz="2800" b="1" dirty="0" smtClean="0"/>
              <a:t> internet sayfasında ulaşılabilir.</a:t>
            </a:r>
          </a:p>
          <a:p>
            <a:pPr>
              <a:buNone/>
            </a:pPr>
            <a:endParaRPr lang="en-US" dirty="0"/>
          </a:p>
        </p:txBody>
      </p:sp>
      <p:pic>
        <p:nvPicPr>
          <p:cNvPr id="5"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188640"/>
            <a:ext cx="8424936" cy="6001023"/>
          </a:xfrm>
        </p:spPr>
        <p:txBody>
          <a:bodyPr>
            <a:noAutofit/>
          </a:bodyPr>
          <a:lstStyle/>
          <a:p>
            <a:pPr algn="just">
              <a:lnSpc>
                <a:spcPct val="150000"/>
              </a:lnSpc>
              <a:buNone/>
            </a:pPr>
            <a:r>
              <a:rPr lang="tr-TR" sz="2800" b="1" dirty="0" smtClean="0"/>
              <a:t>    Okul Müdürlüklerine başvuru süreci 19 Eylül 2016 tarihi itibarı ile başladı. Başvuru yapan Öğretmen tarafından Okul idaresi ve İl veya İlçe Milli Eğitim Müdürlüklerinin Onayı alındıktan sonra ilgili Danışman Öğretmene süreç boyunca Haftalık 6 saat egzersiz ücreti verilmektedir.</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0"/>
            <a:ext cx="7992888" cy="5661248"/>
          </a:xfrm>
        </p:spPr>
        <p:txBody>
          <a:bodyPr>
            <a:noAutofit/>
          </a:bodyPr>
          <a:lstStyle/>
          <a:p>
            <a:r>
              <a:rPr lang="tr-TR" sz="2800" b="1" dirty="0" smtClean="0"/>
              <a:t>TÜBİTAK  BAŞVURU SÜRECİ:</a:t>
            </a:r>
          </a:p>
          <a:p>
            <a:r>
              <a:rPr lang="tr-TR" sz="2800" b="1" dirty="0" smtClean="0"/>
              <a:t>1 Şubat 2017	       : Online Proje Başvuru </a:t>
            </a:r>
          </a:p>
          <a:p>
            <a:pPr>
              <a:buNone/>
            </a:pPr>
            <a:r>
              <a:rPr lang="tr-TR" sz="2800" b="1" dirty="0" smtClean="0"/>
              <a:t>                                         BAŞLANGIÇ  Tarihi</a:t>
            </a:r>
          </a:p>
          <a:p>
            <a:r>
              <a:rPr lang="tr-TR" sz="2800" b="1" dirty="0" smtClean="0"/>
              <a:t>15 Şubat 2017	       : Online proje SON  Başvuru </a:t>
            </a:r>
          </a:p>
          <a:p>
            <a:pPr>
              <a:buNone/>
            </a:pPr>
            <a:r>
              <a:rPr lang="tr-TR" sz="2800" b="1" dirty="0" smtClean="0"/>
              <a:t>                                         Tarihi</a:t>
            </a:r>
            <a:endParaRPr lang="en-US" sz="2800"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0"/>
            <a:ext cx="8388424" cy="6858000"/>
          </a:xfrm>
        </p:spPr>
        <p:txBody>
          <a:bodyPr>
            <a:noAutofit/>
          </a:bodyPr>
          <a:lstStyle/>
          <a:p>
            <a:pPr algn="just">
              <a:lnSpc>
                <a:spcPct val="150000"/>
              </a:lnSpc>
            </a:pPr>
            <a:r>
              <a:rPr lang="tr-TR" sz="2800" b="1" dirty="0" smtClean="0"/>
              <a:t>Danışman Öğretmenler proje başvurularını internet üzerinden</a:t>
            </a:r>
          </a:p>
          <a:p>
            <a:pPr algn="ctr">
              <a:lnSpc>
                <a:spcPct val="150000"/>
              </a:lnSpc>
              <a:buNone/>
            </a:pPr>
            <a:r>
              <a:rPr lang="tr-TR" sz="2800" b="1" dirty="0" smtClean="0">
                <a:solidFill>
                  <a:srgbClr val="0070C0"/>
                </a:solidFill>
              </a:rPr>
              <a:t> e-</a:t>
            </a:r>
            <a:r>
              <a:rPr lang="tr-TR" sz="2800" b="1" dirty="0" err="1" smtClean="0">
                <a:solidFill>
                  <a:srgbClr val="0070C0"/>
                </a:solidFill>
              </a:rPr>
              <a:t>bideb</a:t>
            </a:r>
            <a:r>
              <a:rPr lang="tr-TR" sz="2800" b="1" dirty="0" smtClean="0">
                <a:solidFill>
                  <a:srgbClr val="0070C0"/>
                </a:solidFill>
              </a:rPr>
              <a:t>.</a:t>
            </a:r>
            <a:r>
              <a:rPr lang="tr-TR" sz="2800" b="1" dirty="0" err="1" smtClean="0">
                <a:solidFill>
                  <a:srgbClr val="0070C0"/>
                </a:solidFill>
              </a:rPr>
              <a:t>tubitak</a:t>
            </a:r>
            <a:r>
              <a:rPr lang="tr-TR" sz="2800" b="1" dirty="0" smtClean="0">
                <a:solidFill>
                  <a:srgbClr val="0070C0"/>
                </a:solidFill>
              </a:rPr>
              <a:t>.gov.tr </a:t>
            </a:r>
          </a:p>
          <a:p>
            <a:pPr algn="just">
              <a:lnSpc>
                <a:spcPct val="150000"/>
              </a:lnSpc>
              <a:buNone/>
            </a:pPr>
            <a:r>
              <a:rPr lang="tr-TR" sz="2800" b="1" dirty="0" smtClean="0"/>
              <a:t>    adresinden online olarak yapacaklardır. Başvuru formu sistem üzerinde doldurulacak ve çıktısı alınarak onay ve ıslak imzaları tamamlandıktan sonra Bölge Koordinatörlüklerine posta yoluyla veya elden teslim edeceklerdir.</a:t>
            </a:r>
          </a:p>
          <a:p>
            <a:endParaRPr lang="en-US"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548680"/>
            <a:ext cx="7920880" cy="5784826"/>
          </a:xfrm>
        </p:spPr>
        <p:txBody>
          <a:bodyPr>
            <a:noAutofit/>
          </a:bodyPr>
          <a:lstStyle/>
          <a:p>
            <a:pPr>
              <a:lnSpc>
                <a:spcPct val="150000"/>
              </a:lnSpc>
              <a:buNone/>
            </a:pPr>
            <a:r>
              <a:rPr lang="tr-TR" sz="2800" b="1" dirty="0" smtClean="0"/>
              <a:t>Öğrenciler,</a:t>
            </a:r>
          </a:p>
          <a:p>
            <a:pPr>
              <a:lnSpc>
                <a:spcPct val="150000"/>
              </a:lnSpc>
              <a:buNone/>
            </a:pPr>
            <a:r>
              <a:rPr lang="tr-TR" sz="2800" b="1" dirty="0" smtClean="0">
                <a:solidFill>
                  <a:srgbClr val="002060"/>
                </a:solidFill>
              </a:rPr>
              <a:t>www. e-</a:t>
            </a:r>
            <a:r>
              <a:rPr lang="tr-TR" sz="2800" b="1" dirty="0" err="1" smtClean="0">
                <a:solidFill>
                  <a:srgbClr val="002060"/>
                </a:solidFill>
              </a:rPr>
              <a:t>bideb</a:t>
            </a:r>
            <a:r>
              <a:rPr lang="tr-TR" sz="2800" b="1" dirty="0" smtClean="0">
                <a:solidFill>
                  <a:srgbClr val="002060"/>
                </a:solidFill>
              </a:rPr>
              <a:t>.</a:t>
            </a:r>
            <a:r>
              <a:rPr lang="tr-TR" sz="2800" b="1" dirty="0" err="1" smtClean="0">
                <a:solidFill>
                  <a:srgbClr val="002060"/>
                </a:solidFill>
              </a:rPr>
              <a:t>tubitak</a:t>
            </a:r>
            <a:r>
              <a:rPr lang="tr-TR" sz="2800" b="1" dirty="0" smtClean="0">
                <a:solidFill>
                  <a:srgbClr val="002060"/>
                </a:solidFill>
              </a:rPr>
              <a:t>.gov.tr  </a:t>
            </a:r>
            <a:r>
              <a:rPr lang="tr-TR" sz="2800" b="1" dirty="0" smtClean="0"/>
              <a:t>adresine</a:t>
            </a:r>
          </a:p>
          <a:p>
            <a:pPr>
              <a:lnSpc>
                <a:spcPct val="150000"/>
              </a:lnSpc>
              <a:buNone/>
            </a:pPr>
            <a:r>
              <a:rPr lang="tr-TR" sz="2800" b="1" dirty="0" smtClean="0"/>
              <a:t> 1) Proje Özeti, 2)Proje Planı,</a:t>
            </a:r>
          </a:p>
          <a:p>
            <a:pPr marL="22225" indent="-22225">
              <a:lnSpc>
                <a:spcPct val="150000"/>
              </a:lnSpc>
              <a:buNone/>
            </a:pPr>
            <a:r>
              <a:rPr lang="tr-TR" sz="2800" b="1" dirty="0" smtClean="0"/>
              <a:t>3) Proje Raporunu, </a:t>
            </a:r>
          </a:p>
          <a:p>
            <a:pPr marL="22225" indent="-22225">
              <a:lnSpc>
                <a:spcPct val="150000"/>
              </a:lnSpc>
              <a:buNone/>
            </a:pPr>
            <a:r>
              <a:rPr lang="tr-TR" sz="2800" b="1" dirty="0" smtClean="0"/>
              <a:t>Proje Rehberindeki </a:t>
            </a:r>
          </a:p>
          <a:p>
            <a:pPr marL="22225" indent="-22225">
              <a:lnSpc>
                <a:spcPct val="150000"/>
              </a:lnSpc>
              <a:buNone/>
            </a:pPr>
            <a:r>
              <a:rPr lang="tr-TR" sz="2800" b="1" dirty="0" smtClean="0"/>
              <a:t>önerileri dikkate alarak hazırlamalıdırlar.</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04664"/>
            <a:ext cx="7704667" cy="5595152"/>
          </a:xfrm>
        </p:spPr>
        <p:txBody>
          <a:bodyPr>
            <a:normAutofit/>
          </a:bodyPr>
          <a:lstStyle/>
          <a:p>
            <a:pPr>
              <a:buNone/>
            </a:pPr>
            <a:endParaRPr lang="tr-TR" sz="2800" b="1" dirty="0" smtClean="0"/>
          </a:p>
          <a:p>
            <a:pPr>
              <a:lnSpc>
                <a:spcPct val="150000"/>
              </a:lnSpc>
              <a:buNone/>
            </a:pPr>
            <a:endParaRPr lang="tr-TR" sz="2800" b="1" dirty="0" smtClean="0"/>
          </a:p>
          <a:p>
            <a:pPr>
              <a:lnSpc>
                <a:spcPct val="150000"/>
              </a:lnSpc>
              <a:buNone/>
            </a:pPr>
            <a:r>
              <a:rPr lang="tr-TR" sz="2800" b="1" dirty="0" smtClean="0"/>
              <a:t>Ön değerlendirmelere </a:t>
            </a:r>
          </a:p>
          <a:p>
            <a:pPr marL="0" indent="0">
              <a:lnSpc>
                <a:spcPct val="150000"/>
              </a:lnSpc>
              <a:buNone/>
            </a:pPr>
            <a:r>
              <a:rPr lang="tr-TR" sz="2800" b="1" dirty="0"/>
              <a:t>27 Şubat 2017   </a:t>
            </a:r>
            <a:r>
              <a:rPr lang="tr-TR" sz="2800" b="1" dirty="0" smtClean="0"/>
              <a:t>tarihinde  TÜBİTAK tarafından onaylanan Jüriler  tarafından başlayacaktır. </a:t>
            </a:r>
            <a:endParaRPr lang="tr-TR"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76672"/>
            <a:ext cx="7704667" cy="5523144"/>
          </a:xfrm>
        </p:spPr>
        <p:txBody>
          <a:bodyPr>
            <a:normAutofit fontScale="92500"/>
          </a:bodyPr>
          <a:lstStyle/>
          <a:p>
            <a:pPr marL="22225" indent="-22225">
              <a:buNone/>
            </a:pPr>
            <a:endParaRPr lang="tr-TR" dirty="0" smtClean="0"/>
          </a:p>
          <a:p>
            <a:pPr marL="22225" indent="-22225" algn="just">
              <a:buNone/>
            </a:pPr>
            <a:endParaRPr lang="tr-TR" sz="2800" b="1" dirty="0" smtClean="0"/>
          </a:p>
          <a:p>
            <a:pPr marL="22225" indent="-22225" algn="just">
              <a:lnSpc>
                <a:spcPct val="150000"/>
              </a:lnSpc>
              <a:buNone/>
            </a:pPr>
            <a:endParaRPr lang="tr-TR" sz="2800" b="1" dirty="0" smtClean="0"/>
          </a:p>
          <a:p>
            <a:pPr marL="22225" indent="-22225" algn="just">
              <a:lnSpc>
                <a:spcPct val="150000"/>
              </a:lnSpc>
              <a:buNone/>
            </a:pPr>
            <a:r>
              <a:rPr lang="tr-TR" sz="2800" b="1" dirty="0" smtClean="0"/>
              <a:t>Değerlendirmeler Proje Raporu dikkate alınarak, TÜBİTAK puanlama  tablosuna göre yapılmaktadır. Değerlendirme sonucunu gösterir tablo, başvuru  yapan öğrenci ve danışman öğretmenlere e-posta olarak TÜBİTAK tarafından iletilecektir.</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76672"/>
            <a:ext cx="7704667" cy="5523144"/>
          </a:xfrm>
        </p:spPr>
        <p:txBody>
          <a:bodyPr>
            <a:normAutofit/>
          </a:bodyPr>
          <a:lstStyle/>
          <a:p>
            <a:endParaRPr lang="tr-TR" sz="2800" b="1" dirty="0" smtClean="0"/>
          </a:p>
          <a:p>
            <a:r>
              <a:rPr lang="tr-TR" sz="2800" b="1" dirty="0"/>
              <a:t>15 Mart 2017        : Sergiye davet edilecek öğrencilere e-posta ile davet gönderilmesi (TÜBİTAK tarafından gönderilecektir</a:t>
            </a:r>
            <a:r>
              <a:rPr lang="tr-TR" sz="2800" b="1" dirty="0" smtClean="0"/>
              <a:t>).</a:t>
            </a:r>
            <a:endParaRPr lang="tr-TR" sz="2800" b="1" dirty="0"/>
          </a:p>
          <a:p>
            <a:r>
              <a:rPr lang="tr-TR" sz="2800" b="1" dirty="0" smtClean="0"/>
              <a:t>50 Proje Van Bölge Sergisine çağrılacak.</a:t>
            </a:r>
            <a:endParaRPr lang="tr-TR"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17504" y="1988840"/>
            <a:ext cx="7704667" cy="3332816"/>
          </a:xfrm>
        </p:spPr>
        <p:txBody>
          <a:bodyPr>
            <a:normAutofit/>
          </a:bodyPr>
          <a:lstStyle/>
          <a:p>
            <a:pPr algn="just">
              <a:lnSpc>
                <a:spcPct val="150000"/>
              </a:lnSpc>
            </a:pPr>
            <a:r>
              <a:rPr lang="tr-TR" sz="3200" b="1" dirty="0" smtClean="0">
                <a:solidFill>
                  <a:schemeClr val="accent1">
                    <a:lumMod val="75000"/>
                  </a:schemeClr>
                </a:solidFill>
              </a:rPr>
              <a:t>Ortaokul  Öğrencileri arasındaki bu proje yarışması  12 yıldır sürmektedir.</a:t>
            </a:r>
            <a:endParaRPr lang="tr-TR" sz="3200" b="1" dirty="0">
              <a:solidFill>
                <a:schemeClr val="accent1">
                  <a:lumMod val="75000"/>
                </a:schemeClr>
              </a:solidFill>
            </a:endParaRPr>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76672"/>
            <a:ext cx="7704667" cy="5523144"/>
          </a:xfrm>
        </p:spPr>
        <p:txBody>
          <a:bodyPr/>
          <a:lstStyle/>
          <a:p>
            <a:endParaRPr lang="tr-TR" dirty="0" smtClean="0"/>
          </a:p>
          <a:p>
            <a:pPr marL="0" indent="0">
              <a:lnSpc>
                <a:spcPct val="150000"/>
              </a:lnSpc>
              <a:buNone/>
            </a:pPr>
            <a:endParaRPr lang="tr-TR" sz="2800" b="1" dirty="0" smtClean="0"/>
          </a:p>
          <a:p>
            <a:pPr marL="0" indent="0">
              <a:lnSpc>
                <a:spcPct val="150000"/>
              </a:lnSpc>
              <a:buNone/>
            </a:pPr>
            <a:r>
              <a:rPr lang="tr-TR" sz="2800" b="1" dirty="0"/>
              <a:t>17 Nisan 2017</a:t>
            </a:r>
            <a:r>
              <a:rPr lang="tr-TR" sz="2800" b="1" dirty="0" smtClean="0"/>
              <a:t>          :VAN  Bölge Sergisi sergi açılışı</a:t>
            </a:r>
            <a:br>
              <a:rPr lang="tr-TR" sz="2800" b="1" dirty="0" smtClean="0"/>
            </a:br>
            <a:r>
              <a:rPr lang="tr-TR" sz="2800" b="1" dirty="0" smtClean="0"/>
              <a:t>17-20Nisan </a:t>
            </a:r>
            <a:r>
              <a:rPr lang="tr-TR" sz="2800" b="1" dirty="0"/>
              <a:t>2017  </a:t>
            </a:r>
            <a:r>
              <a:rPr lang="tr-TR" sz="2800" b="1" dirty="0" smtClean="0"/>
              <a:t>:: VAN Bölge sergisi-ödül töreni.</a:t>
            </a:r>
            <a:br>
              <a:rPr lang="tr-TR" sz="2800" b="1" dirty="0" smtClean="0"/>
            </a:br>
            <a:r>
              <a:rPr lang="tr-TR" sz="2800" b="1" dirty="0"/>
              <a:t>28-31 Mayıs 2017 : </a:t>
            </a:r>
            <a:r>
              <a:rPr lang="tr-TR" sz="2800" b="1" dirty="0" smtClean="0"/>
              <a:t>ANKARA Final Yarışması.</a:t>
            </a:r>
            <a:endParaRPr lang="tr-TR"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04664"/>
            <a:ext cx="7704856" cy="5784826"/>
          </a:xfrm>
        </p:spPr>
        <p:txBody>
          <a:bodyPr>
            <a:noAutofit/>
          </a:bodyPr>
          <a:lstStyle/>
          <a:p>
            <a:pPr algn="just">
              <a:lnSpc>
                <a:spcPct val="150000"/>
              </a:lnSpc>
              <a:buNone/>
            </a:pPr>
            <a:r>
              <a:rPr lang="tr-TR" sz="2800" b="1" dirty="0" smtClean="0">
                <a:solidFill>
                  <a:srgbClr val="002060"/>
                </a:solidFill>
              </a:rPr>
              <a:t>Proje Özeti,Proje Planı ve Proje Raporuna </a:t>
            </a:r>
          </a:p>
          <a:p>
            <a:pPr marL="15875" indent="-15875" algn="just">
              <a:lnSpc>
                <a:spcPct val="150000"/>
              </a:lnSpc>
              <a:buNone/>
            </a:pPr>
            <a:r>
              <a:rPr lang="tr-TR" sz="2800" b="1" dirty="0" smtClean="0">
                <a:solidFill>
                  <a:srgbClr val="002060"/>
                </a:solidFill>
              </a:rPr>
              <a:t>Kesinlikle Öğretmen, Öğrenci, Okul ve destek alınan kişi, kurum vb. ifadeler yazılmamalıdır. Aksi halde değerlendirme aşamasında proje dikkate alınmaz. </a:t>
            </a:r>
            <a:r>
              <a:rPr lang="tr-TR" sz="2800" b="1" dirty="0" smtClean="0"/>
              <a:t>PROJE RED EDİLİR</a:t>
            </a:r>
            <a:r>
              <a:rPr lang="tr-TR" sz="2800" b="1" dirty="0" smtClean="0">
                <a:solidFill>
                  <a:srgbClr val="0070C0"/>
                </a:solidFill>
              </a:rPr>
              <a:t>.</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2800" b="1" dirty="0"/>
              <a:t>Bölge </a:t>
            </a:r>
            <a:r>
              <a:rPr lang="tr-TR" sz="2800" b="1" dirty="0" smtClean="0"/>
              <a:t>Sergisi için öğrencilerden Taahhütname</a:t>
            </a:r>
            <a:r>
              <a:rPr lang="tr-TR" sz="2800" b="1" dirty="0"/>
              <a:t>, Bilimsel Etik ve Proje Katkı Beyan Formu </a:t>
            </a:r>
            <a:r>
              <a:rPr lang="tr-TR" sz="2800" b="1" dirty="0" smtClean="0"/>
              <a:t>-1 </a:t>
            </a:r>
            <a:r>
              <a:rPr lang="tr-TR" sz="2800" b="1" dirty="0"/>
              <a:t>adet vesikalık fotoğraf ve ayrıca proje raporu ve özetini içeren 1 adet CD 05 Nisan </a:t>
            </a:r>
            <a:r>
              <a:rPr lang="tr-TR" sz="2800" b="1" dirty="0" smtClean="0"/>
              <a:t>2017 ye kadar</a:t>
            </a:r>
            <a:r>
              <a:rPr lang="tr-TR" sz="2800" b="1" dirty="0"/>
              <a:t>, Bölge Koordinatörlüğü adresine danışmanlar tarafından gönderilecektir. </a:t>
            </a:r>
          </a:p>
        </p:txBody>
      </p:sp>
    </p:spTree>
    <p:extLst>
      <p:ext uri="{BB962C8B-B14F-4D97-AF65-F5344CB8AC3E}">
        <p14:creationId xmlns="" xmlns:p14="http://schemas.microsoft.com/office/powerpoint/2010/main" val="1260139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548680"/>
            <a:ext cx="7704667" cy="5451136"/>
          </a:xfrm>
        </p:spPr>
        <p:txBody>
          <a:bodyPr>
            <a:normAutofit fontScale="92500" lnSpcReduction="10000"/>
          </a:bodyPr>
          <a:lstStyle/>
          <a:p>
            <a:pPr>
              <a:lnSpc>
                <a:spcPct val="150000"/>
              </a:lnSpc>
            </a:pPr>
            <a:endParaRPr lang="tr-TR" sz="2800" b="1" dirty="0" smtClean="0"/>
          </a:p>
          <a:p>
            <a:pPr>
              <a:lnSpc>
                <a:spcPct val="150000"/>
              </a:lnSpc>
            </a:pPr>
            <a:endParaRPr lang="tr-TR" sz="2800" b="1" dirty="0" smtClean="0"/>
          </a:p>
          <a:p>
            <a:pPr>
              <a:lnSpc>
                <a:spcPct val="150000"/>
              </a:lnSpc>
            </a:pPr>
            <a:endParaRPr lang="tr-TR" sz="2800" b="1" dirty="0" smtClean="0"/>
          </a:p>
          <a:p>
            <a:pPr marL="15875" indent="-15875">
              <a:lnSpc>
                <a:spcPct val="150000"/>
              </a:lnSpc>
              <a:buNone/>
              <a:tabLst>
                <a:tab pos="179388" algn="l"/>
              </a:tabLst>
            </a:pPr>
            <a:r>
              <a:rPr lang="tr-TR" sz="3000" b="1" dirty="0" smtClean="0"/>
              <a:t>Proje raporunun yazımında dikkate alınması gerekenler:</a:t>
            </a:r>
            <a:br>
              <a:rPr lang="tr-TR" sz="3000" b="1" dirty="0" smtClean="0"/>
            </a:br>
            <a:r>
              <a:rPr lang="tr-TR" sz="3000" b="1" dirty="0" smtClean="0"/>
              <a:t>♦ Proje başlığı ♦ İçindekiler</a:t>
            </a:r>
            <a:br>
              <a:rPr lang="tr-TR" sz="3000" b="1" dirty="0" smtClean="0"/>
            </a:br>
            <a:r>
              <a:rPr lang="tr-TR" sz="3000" b="1" dirty="0" smtClean="0"/>
              <a:t>♦ Giriş ♦ Yöntem</a:t>
            </a:r>
            <a:r>
              <a:rPr lang="tr-TR" sz="2800" b="1" dirty="0" smtClean="0"/>
              <a:t/>
            </a:r>
            <a:br>
              <a:rPr lang="tr-TR" sz="2800" b="1" dirty="0" smtClean="0"/>
            </a:br>
            <a:endParaRPr lang="tr-TR"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04664"/>
            <a:ext cx="7704667" cy="5595152"/>
          </a:xfrm>
        </p:spPr>
        <p:txBody>
          <a:bodyPr/>
          <a:lstStyle/>
          <a:p>
            <a:pPr>
              <a:lnSpc>
                <a:spcPct val="150000"/>
              </a:lnSpc>
              <a:buNone/>
            </a:pPr>
            <a:endParaRPr lang="tr-TR" b="1" dirty="0" smtClean="0"/>
          </a:p>
          <a:p>
            <a:pPr>
              <a:lnSpc>
                <a:spcPct val="150000"/>
              </a:lnSpc>
              <a:buNone/>
            </a:pPr>
            <a:r>
              <a:rPr lang="tr-TR" b="1" dirty="0" smtClean="0"/>
              <a:t>    ♦ </a:t>
            </a:r>
            <a:r>
              <a:rPr lang="tr-TR" sz="2800" b="1" dirty="0" smtClean="0"/>
              <a:t>Bulgular</a:t>
            </a:r>
            <a:br>
              <a:rPr lang="tr-TR" sz="2800" b="1" dirty="0" smtClean="0"/>
            </a:br>
            <a:r>
              <a:rPr lang="tr-TR" sz="2800" b="1" dirty="0" smtClean="0"/>
              <a:t>♦ Sonuç ve tartışma</a:t>
            </a:r>
            <a:br>
              <a:rPr lang="tr-TR" sz="2800" b="1" dirty="0" smtClean="0"/>
            </a:br>
            <a:r>
              <a:rPr lang="tr-TR" sz="2800" b="1" dirty="0" smtClean="0"/>
              <a:t>♦ Öneriler</a:t>
            </a:r>
            <a:br>
              <a:rPr lang="tr-TR" sz="2800" b="1" dirty="0" smtClean="0"/>
            </a:br>
            <a:r>
              <a:rPr lang="tr-TR" sz="2800" b="1" dirty="0" smtClean="0"/>
              <a:t>♦ Kaynaklar</a:t>
            </a:r>
            <a:endParaRPr lang="tr-T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7085" y="548679"/>
            <a:ext cx="8147248" cy="939893"/>
          </a:xfrm>
        </p:spPr>
        <p:txBody>
          <a:bodyPr>
            <a:normAutofit/>
          </a:bodyPr>
          <a:lstStyle/>
          <a:p>
            <a:pPr algn="ctr"/>
            <a:r>
              <a:rPr lang="tr-TR" sz="3100" b="1" dirty="0" smtClean="0">
                <a:solidFill>
                  <a:srgbClr val="0070C0"/>
                </a:solidFill>
              </a:rPr>
              <a:t>Van </a:t>
            </a:r>
            <a:r>
              <a:rPr lang="tr-TR" sz="3100" b="1" dirty="0">
                <a:solidFill>
                  <a:srgbClr val="0070C0"/>
                </a:solidFill>
              </a:rPr>
              <a:t>Bölge  Yarışmasında Ödüller:</a:t>
            </a:r>
            <a:endParaRPr lang="tr-TR" sz="3100" b="1" dirty="0"/>
          </a:p>
        </p:txBody>
      </p:sp>
      <p:sp>
        <p:nvSpPr>
          <p:cNvPr id="3" name="2 İçerik Yer Tutucusu"/>
          <p:cNvSpPr>
            <a:spLocks noGrp="1"/>
          </p:cNvSpPr>
          <p:nvPr>
            <p:ph idx="1"/>
          </p:nvPr>
        </p:nvSpPr>
        <p:spPr>
          <a:xfrm>
            <a:off x="914400" y="1740600"/>
            <a:ext cx="8229600" cy="3956652"/>
          </a:xfrm>
        </p:spPr>
        <p:txBody>
          <a:bodyPr/>
          <a:lstStyle/>
          <a:p>
            <a:pPr algn="just"/>
            <a:r>
              <a:rPr lang="tr-TR" sz="2800" b="1" dirty="0" smtClean="0"/>
              <a:t>Birincilere (kişi başı) … TL</a:t>
            </a:r>
          </a:p>
          <a:p>
            <a:pPr algn="just"/>
            <a:r>
              <a:rPr lang="tr-TR" sz="2800" b="1" dirty="0" smtClean="0"/>
              <a:t>İkincilere </a:t>
            </a:r>
            <a:r>
              <a:rPr lang="tr-TR" sz="2800" b="1" dirty="0"/>
              <a:t>(kişi başı) </a:t>
            </a:r>
            <a:r>
              <a:rPr lang="tr-TR" sz="2800" b="1" dirty="0" smtClean="0"/>
              <a:t>… TL</a:t>
            </a:r>
          </a:p>
          <a:p>
            <a:pPr algn="just"/>
            <a:r>
              <a:rPr lang="tr-TR" sz="2800" b="1" dirty="0" smtClean="0"/>
              <a:t>Üçüncülere </a:t>
            </a:r>
            <a:r>
              <a:rPr lang="tr-TR" sz="2800" b="1" dirty="0"/>
              <a:t>(kişi başı) </a:t>
            </a:r>
            <a:r>
              <a:rPr lang="tr-TR" sz="2800" b="1" dirty="0" smtClean="0"/>
              <a:t>… TL verilmektedir.</a:t>
            </a:r>
          </a:p>
          <a:p>
            <a:pPr algn="just"/>
            <a:r>
              <a:rPr lang="tr-TR" sz="2800" b="1" dirty="0" smtClean="0"/>
              <a:t>Danışman  Öğretmenler de dereceye giren öğrencilerinin aldıkları miktar kadar ödül verilmektedir</a:t>
            </a:r>
            <a:r>
              <a:rPr lang="tr-TR" dirty="0" smtClean="0">
                <a:solidFill>
                  <a:srgbClr val="0070C0"/>
                </a:solidFill>
              </a:rPr>
              <a:t>.</a:t>
            </a:r>
          </a:p>
          <a:p>
            <a:endParaRPr lang="tr-TR"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618089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04664"/>
            <a:ext cx="7704667" cy="5595152"/>
          </a:xfrm>
        </p:spPr>
        <p:txBody>
          <a:bodyPr/>
          <a:lstStyle/>
          <a:p>
            <a:endParaRPr lang="tr-TR" sz="2800" b="1" dirty="0" smtClean="0"/>
          </a:p>
          <a:p>
            <a:endParaRPr lang="tr-TR" sz="2800" b="1" dirty="0" smtClean="0"/>
          </a:p>
          <a:p>
            <a:r>
              <a:rPr lang="tr-TR" sz="2800" b="1" dirty="0"/>
              <a:t>28-31 Mayıs 2017 </a:t>
            </a:r>
            <a:r>
              <a:rPr lang="tr-TR" sz="2800" b="1" dirty="0" smtClean="0"/>
              <a:t>Ankara </a:t>
            </a:r>
            <a:r>
              <a:rPr lang="es-ES" sz="2800" b="1" dirty="0" smtClean="0"/>
              <a:t>Final Yarışması</a:t>
            </a:r>
            <a:r>
              <a:rPr lang="tr-TR" sz="2800" b="1" dirty="0" err="1" smtClean="0"/>
              <a:t>na</a:t>
            </a:r>
            <a:r>
              <a:rPr lang="tr-TR" sz="2800" b="1" dirty="0" smtClean="0"/>
              <a:t> </a:t>
            </a:r>
          </a:p>
          <a:p>
            <a:pPr>
              <a:buNone/>
            </a:pPr>
            <a:r>
              <a:rPr lang="tr-TR" sz="2800" b="1" dirty="0" smtClean="0"/>
              <a:t>12 Bölgeden  sadece Birincilik alan projeler davet edilmektedir. </a:t>
            </a:r>
          </a:p>
          <a:p>
            <a:pPr marL="22225" indent="60325">
              <a:buNone/>
            </a:pPr>
            <a:r>
              <a:rPr lang="es-ES" dirty="0" smtClean="0"/>
              <a:t/>
            </a:r>
            <a:br>
              <a:rPr lang="es-ES" dirty="0" smtClean="0"/>
            </a:br>
            <a:endParaRPr lang="tr-TR"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2133" y="457201"/>
            <a:ext cx="7704667" cy="1459631"/>
          </a:xfrm>
        </p:spPr>
        <p:txBody>
          <a:bodyPr/>
          <a:lstStyle/>
          <a:p>
            <a:r>
              <a:rPr lang="tr-TR" sz="3200" dirty="0" smtClean="0">
                <a:latin typeface="Times New Roman" pitchFamily="18" charset="0"/>
                <a:cs typeface="Times New Roman" pitchFamily="18" charset="0"/>
              </a:rPr>
              <a:t>2016 ANKARA Final Ödülleri</a:t>
            </a:r>
            <a:r>
              <a:rPr lang="tr-TR" dirty="0" smtClean="0">
                <a:latin typeface="Times New Roman" pitchFamily="18" charset="0"/>
                <a:cs typeface="Times New Roman" pitchFamily="18" charset="0"/>
              </a:rPr>
              <a:t>:</a:t>
            </a:r>
            <a:endParaRPr lang="tr-TR" dirty="0"/>
          </a:p>
        </p:txBody>
      </p:sp>
      <p:sp>
        <p:nvSpPr>
          <p:cNvPr id="3" name="2 İçerik Yer Tutucusu"/>
          <p:cNvSpPr>
            <a:spLocks noGrp="1"/>
          </p:cNvSpPr>
          <p:nvPr>
            <p:ph idx="1"/>
          </p:nvPr>
        </p:nvSpPr>
        <p:spPr>
          <a:xfrm>
            <a:off x="982133" y="1700808"/>
            <a:ext cx="7704667" cy="4299008"/>
          </a:xfrm>
        </p:spPr>
        <p:txBody>
          <a:bodyPr/>
          <a:lstStyle/>
          <a:p>
            <a:r>
              <a:rPr lang="tr-TR" sz="2800" b="1" dirty="0" smtClean="0">
                <a:latin typeface="Times New Roman" pitchFamily="18" charset="0"/>
                <a:cs typeface="Times New Roman" pitchFamily="18" charset="0"/>
              </a:rPr>
              <a:t>Yılın Genç Araştırmacısı: </a:t>
            </a:r>
            <a:r>
              <a:rPr lang="tr-TR" sz="2800" dirty="0" smtClean="0">
                <a:latin typeface="Times New Roman" pitchFamily="18" charset="0"/>
                <a:cs typeface="Times New Roman" pitchFamily="18" charset="0"/>
              </a:rPr>
              <a:t>…TL</a:t>
            </a:r>
          </a:p>
          <a:p>
            <a:r>
              <a:rPr lang="tr-TR" sz="2800" b="1" dirty="0" smtClean="0">
                <a:latin typeface="Times New Roman" pitchFamily="18" charset="0"/>
                <a:cs typeface="Times New Roman" pitchFamily="18" charset="0"/>
              </a:rPr>
              <a:t>Birincilik: </a:t>
            </a:r>
            <a:r>
              <a:rPr lang="tr-TR" sz="2800" dirty="0" smtClean="0">
                <a:latin typeface="Times New Roman" pitchFamily="18" charset="0"/>
                <a:cs typeface="Times New Roman" pitchFamily="18" charset="0"/>
              </a:rPr>
              <a:t>… TL</a:t>
            </a:r>
          </a:p>
          <a:p>
            <a:r>
              <a:rPr lang="tr-TR" sz="2800" b="1" dirty="0" smtClean="0">
                <a:latin typeface="Times New Roman" pitchFamily="18" charset="0"/>
                <a:cs typeface="Times New Roman" pitchFamily="18" charset="0"/>
              </a:rPr>
              <a:t>İkincilik: </a:t>
            </a:r>
            <a:r>
              <a:rPr lang="tr-TR" sz="2800" dirty="0" smtClean="0">
                <a:latin typeface="Times New Roman" pitchFamily="18" charset="0"/>
                <a:cs typeface="Times New Roman" pitchFamily="18" charset="0"/>
              </a:rPr>
              <a:t>… TL</a:t>
            </a:r>
          </a:p>
          <a:p>
            <a:r>
              <a:rPr lang="tr-TR" sz="2800" b="1" dirty="0" smtClean="0">
                <a:latin typeface="Times New Roman" pitchFamily="18" charset="0"/>
                <a:cs typeface="Times New Roman" pitchFamily="18" charset="0"/>
              </a:rPr>
              <a:t>Üçüncülük:  </a:t>
            </a:r>
            <a:r>
              <a:rPr lang="tr-TR" sz="2800" dirty="0" smtClean="0">
                <a:latin typeface="Times New Roman" pitchFamily="18" charset="0"/>
                <a:cs typeface="Times New Roman" pitchFamily="18" charset="0"/>
              </a:rPr>
              <a:t>…TL</a:t>
            </a:r>
          </a:p>
          <a:p>
            <a:r>
              <a:rPr lang="tr-TR" sz="2800" b="1" dirty="0" smtClean="0">
                <a:latin typeface="Times New Roman" pitchFamily="18" charset="0"/>
                <a:cs typeface="Times New Roman" pitchFamily="18" charset="0"/>
              </a:rPr>
              <a:t>Teşvik: </a:t>
            </a:r>
            <a:r>
              <a:rPr lang="tr-TR" sz="2800" dirty="0" smtClean="0">
                <a:latin typeface="Times New Roman" pitchFamily="18" charset="0"/>
                <a:cs typeface="Times New Roman" pitchFamily="18" charset="0"/>
              </a:rPr>
              <a:t>…TL</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0"/>
            <a:ext cx="7704667" cy="5999816"/>
          </a:xfrm>
        </p:spPr>
        <p:txBody>
          <a:bodyPr>
            <a:normAutofit fontScale="92500" lnSpcReduction="20000"/>
          </a:bodyPr>
          <a:lstStyle/>
          <a:p>
            <a:endParaRPr lang="tr-TR" dirty="0" smtClean="0"/>
          </a:p>
          <a:p>
            <a:endParaRPr lang="tr-TR" dirty="0" smtClean="0"/>
          </a:p>
          <a:p>
            <a:pPr marL="0" indent="0"/>
            <a:endParaRPr lang="tr-TR" sz="2800" b="1" dirty="0" smtClean="0"/>
          </a:p>
          <a:p>
            <a:pPr marL="0" indent="0"/>
            <a:endParaRPr lang="tr-TR" sz="2800" b="1" dirty="0" smtClean="0"/>
          </a:p>
          <a:p>
            <a:pPr marL="0" indent="0"/>
            <a:endParaRPr lang="tr-TR" sz="2800" b="1" dirty="0" smtClean="0"/>
          </a:p>
          <a:p>
            <a:pPr marL="0" indent="0">
              <a:buNone/>
            </a:pPr>
            <a:endParaRPr lang="tr-TR" sz="3000" b="1" dirty="0" smtClean="0"/>
          </a:p>
          <a:p>
            <a:pPr marL="0" indent="0">
              <a:buNone/>
            </a:pPr>
            <a:r>
              <a:rPr lang="tr-TR" sz="3000" b="1" dirty="0" smtClean="0"/>
              <a:t>Prof. Dr. Cemil TUNÇ</a:t>
            </a:r>
          </a:p>
          <a:p>
            <a:pPr>
              <a:buNone/>
            </a:pPr>
            <a:r>
              <a:rPr lang="tr-TR" sz="3000" b="1" dirty="0" smtClean="0"/>
              <a:t>TÜBİTAK Van Bölge Koordinatörü</a:t>
            </a:r>
          </a:p>
          <a:p>
            <a:pPr marL="0" indent="0">
              <a:buNone/>
            </a:pPr>
            <a:r>
              <a:rPr lang="tr-TR" sz="3000" b="1" dirty="0" smtClean="0"/>
              <a:t>Yüzüncü Yıl Üniversitesi, Fen Fakültesi, Matematik Bölümü, </a:t>
            </a:r>
            <a:r>
              <a:rPr lang="tr-TR" sz="3000" b="1" dirty="0" err="1" smtClean="0"/>
              <a:t>Kampüs</a:t>
            </a:r>
            <a:r>
              <a:rPr lang="tr-TR" sz="3000" b="1" dirty="0" smtClean="0"/>
              <a:t>, E-mail:</a:t>
            </a:r>
            <a:r>
              <a:rPr lang="tr-TR" sz="3000" b="1" dirty="0" err="1" smtClean="0"/>
              <a:t>cemtunc</a:t>
            </a:r>
            <a:r>
              <a:rPr lang="tr-TR" sz="3000" b="1" dirty="0" smtClean="0"/>
              <a:t>@</a:t>
            </a:r>
            <a:r>
              <a:rPr lang="tr-TR" sz="3000" b="1" dirty="0" err="1" smtClean="0"/>
              <a:t>yahoo</a:t>
            </a:r>
            <a:r>
              <a:rPr lang="tr-TR" sz="3000" b="1" dirty="0" smtClean="0"/>
              <a:t>.com</a:t>
            </a:r>
          </a:p>
          <a:p>
            <a:pPr marL="22225" indent="-22225"/>
            <a:r>
              <a:rPr lang="tr-TR" sz="3000" b="1" dirty="0" smtClean="0"/>
              <a:t>Tel:     (432) 225 1806,  (432)2251024-33/27810,  </a:t>
            </a:r>
          </a:p>
          <a:p>
            <a:pPr marL="0" indent="0"/>
            <a:r>
              <a:rPr lang="tr-TR" sz="3000" b="1" dirty="0" smtClean="0"/>
              <a:t>GSM: 0 537 551 71 67</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82132" y="2276872"/>
            <a:ext cx="7704667" cy="3332816"/>
          </a:xfrm>
        </p:spPr>
        <p:txBody>
          <a:bodyPr>
            <a:normAutofit/>
          </a:bodyPr>
          <a:lstStyle/>
          <a:p>
            <a:pPr algn="ctr">
              <a:buNone/>
            </a:pPr>
            <a:r>
              <a:rPr lang="tr-TR" sz="8000" b="1" dirty="0" smtClean="0">
                <a:solidFill>
                  <a:srgbClr val="00B0F0"/>
                </a:solidFill>
              </a:rPr>
              <a:t>Teşekkürler!</a:t>
            </a:r>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4114386" y="980728"/>
            <a:ext cx="1440160" cy="194203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nSpc>
                <a:spcPct val="150000"/>
              </a:lnSpc>
            </a:pPr>
            <a:r>
              <a:rPr lang="tr-TR" sz="2800" b="1" dirty="0" smtClean="0"/>
              <a:t>Daha önceden bu yarışma MEB tarafından düzenlenmekteydi. Ancak değerlendirmelerin ikinci aşmasından itibaren TÜBİTAK sadece jüri desteği vermekteydi</a:t>
            </a:r>
            <a:endParaRPr lang="tr-TR" sz="2800" b="1" dirty="0"/>
          </a:p>
        </p:txBody>
      </p:sp>
    </p:spTree>
    <p:extLst>
      <p:ext uri="{BB962C8B-B14F-4D97-AF65-F5344CB8AC3E}">
        <p14:creationId xmlns="" xmlns:p14="http://schemas.microsoft.com/office/powerpoint/2010/main" val="2462932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Documents and Settings\PRO2OOO\Desktop\10-a.jpg"/>
          <p:cNvPicPr>
            <a:picLocks noGrp="1" noChangeAspect="1" noChangeArrowheads="1"/>
          </p:cNvPicPr>
          <p:nvPr>
            <p:ph idx="1"/>
          </p:nvPr>
        </p:nvPicPr>
        <p:blipFill>
          <a:blip r:embed="rId2" cstate="print"/>
          <a:srcRect/>
          <a:stretch>
            <a:fillRect/>
          </a:stretch>
        </p:blipFill>
        <p:spPr bwMode="auto">
          <a:xfrm>
            <a:off x="-806" y="1"/>
            <a:ext cx="9140375" cy="5805264"/>
          </a:xfrm>
          <a:prstGeom prst="rect">
            <a:avLst/>
          </a:prstGeom>
          <a:noFill/>
        </p:spPr>
      </p:pic>
      <p:pic>
        <p:nvPicPr>
          <p:cNvPr id="4"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8479854" y="5949280"/>
            <a:ext cx="628650" cy="847725"/>
          </a:xfrm>
          <a:prstGeom prst="rect">
            <a:avLst/>
          </a:prstGeom>
          <a:noFill/>
        </p:spPr>
      </p:pic>
    </p:spTree>
    <p:extLst>
      <p:ext uri="{BB962C8B-B14F-4D97-AF65-F5344CB8AC3E}">
        <p14:creationId xmlns="" xmlns:p14="http://schemas.microsoft.com/office/powerpoint/2010/main" val="1743515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ÜB&amp;Idot;TAK Proje Yarı&amp;scedil;ması Ödül Töreni 2012"/>
          <p:cNvPicPr>
            <a:picLocks noChangeAspect="1" noChangeArrowheads="1"/>
          </p:cNvPicPr>
          <p:nvPr/>
        </p:nvPicPr>
        <p:blipFill>
          <a:blip r:embed="rId2" cstate="print"/>
          <a:srcRect/>
          <a:stretch>
            <a:fillRect/>
          </a:stretch>
        </p:blipFill>
        <p:spPr bwMode="auto">
          <a:xfrm>
            <a:off x="0" y="1"/>
            <a:ext cx="9144000" cy="5805264"/>
          </a:xfrm>
          <a:prstGeom prst="rect">
            <a:avLst/>
          </a:prstGeom>
          <a:noFill/>
        </p:spPr>
      </p:pic>
      <p:pic>
        <p:nvPicPr>
          <p:cNvPr id="5"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8479854" y="5949280"/>
            <a:ext cx="628650" cy="8477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800" b="1" dirty="0" smtClean="0"/>
              <a:t>Yarışma 2015 ‘e kadar «Bu Benim Eserim Proje Yarışması» adı altında düzenlenmekteydi.</a:t>
            </a:r>
            <a:endParaRPr lang="tr-TR" sz="2800" b="1" dirty="0"/>
          </a:p>
        </p:txBody>
      </p:sp>
    </p:spTree>
    <p:extLst>
      <p:ext uri="{BB962C8B-B14F-4D97-AF65-F5344CB8AC3E}">
        <p14:creationId xmlns="" xmlns:p14="http://schemas.microsoft.com/office/powerpoint/2010/main" val="1479247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052736"/>
            <a:ext cx="7796030" cy="3888432"/>
          </a:xfrm>
        </p:spPr>
        <p:txBody>
          <a:bodyPr/>
          <a:lstStyle/>
          <a:p>
            <a:pPr marL="0" indent="0">
              <a:buNone/>
            </a:pPr>
            <a:endParaRPr lang="tr-TR" dirty="0" smtClean="0"/>
          </a:p>
          <a:p>
            <a:pPr marL="0" indent="0" algn="ctr">
              <a:lnSpc>
                <a:spcPct val="200000"/>
              </a:lnSpc>
              <a:buNone/>
            </a:pPr>
            <a:r>
              <a:rPr lang="tr-TR" sz="2800" b="1" dirty="0" smtClean="0"/>
              <a:t>Bu gün yarışma MEB-TÜBİTAK işbirliği  ile</a:t>
            </a:r>
          </a:p>
          <a:p>
            <a:pPr marL="0" indent="0" algn="ctr">
              <a:lnSpc>
                <a:spcPct val="200000"/>
              </a:lnSpc>
              <a:buNone/>
            </a:pPr>
            <a:r>
              <a:rPr lang="tr-TR" sz="2800" b="1" dirty="0" smtClean="0"/>
              <a:t> TÜBİTAK Bilim </a:t>
            </a:r>
            <a:r>
              <a:rPr lang="tr-TR" sz="2800" b="1" dirty="0"/>
              <a:t>İnsanı Destekleme Daire Başkanlığınca organize edilmektedir.</a:t>
            </a:r>
          </a:p>
          <a:p>
            <a:endParaRPr lang="en-US"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3307508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548680"/>
            <a:ext cx="8229600" cy="1152128"/>
          </a:xfrm>
        </p:spPr>
        <p:txBody>
          <a:bodyPr>
            <a:noAutofit/>
          </a:bodyPr>
          <a:lstStyle/>
          <a:p>
            <a:pPr algn="ctr"/>
            <a:r>
              <a:rPr lang="tr-TR" sz="2800" b="1" dirty="0" smtClean="0"/>
              <a:t>Yarışma İçin Türkiye Geneli </a:t>
            </a:r>
            <a:r>
              <a:rPr lang="tr-TR" sz="2800" b="1" dirty="0" smtClean="0">
                <a:latin typeface="Times New Roman" pitchFamily="18" charset="0"/>
                <a:cs typeface="Times New Roman" pitchFamily="18" charset="0"/>
              </a:rPr>
              <a:t>12</a:t>
            </a:r>
            <a:r>
              <a:rPr lang="tr-TR" sz="2800" b="1" dirty="0" smtClean="0"/>
              <a:t> </a:t>
            </a:r>
            <a:r>
              <a:rPr lang="tr-TR" sz="2800" b="1" dirty="0"/>
              <a:t>Bölge </a:t>
            </a:r>
            <a:r>
              <a:rPr lang="tr-TR" sz="2800" b="1" dirty="0" smtClean="0"/>
              <a:t>Merkezi:</a:t>
            </a:r>
            <a:endParaRPr lang="tr-TR" sz="3500" dirty="0"/>
          </a:p>
        </p:txBody>
      </p:sp>
      <p:sp>
        <p:nvSpPr>
          <p:cNvPr id="7" name="6 Metin kutusu"/>
          <p:cNvSpPr txBox="1"/>
          <p:nvPr/>
        </p:nvSpPr>
        <p:spPr>
          <a:xfrm>
            <a:off x="1691680" y="1268760"/>
            <a:ext cx="2592288" cy="5816977"/>
          </a:xfrm>
          <a:prstGeom prst="rect">
            <a:avLst/>
          </a:prstGeom>
          <a:noFill/>
        </p:spPr>
        <p:txBody>
          <a:bodyPr wrap="square" rtlCol="0">
            <a:spAutoFit/>
          </a:bodyPr>
          <a:lstStyle/>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ANKARA </a:t>
            </a:r>
            <a:endParaRPr lang="tr-TR" sz="2800" dirty="0" smtClean="0">
              <a:solidFill>
                <a:schemeClr val="tx2">
                  <a:lumMod val="75000"/>
                </a:schemeClr>
              </a:solidFill>
            </a:endParaRPr>
          </a:p>
          <a:p>
            <a:pPr algn="ctr"/>
            <a:r>
              <a:rPr lang="tr-TR" sz="2800" dirty="0" smtClean="0">
                <a:solidFill>
                  <a:schemeClr val="tx2">
                    <a:lumMod val="75000"/>
                  </a:schemeClr>
                </a:solidFill>
              </a:rPr>
              <a:t> </a:t>
            </a:r>
          </a:p>
          <a:p>
            <a:pPr algn="ctr"/>
            <a:r>
              <a:rPr lang="tr-TR" sz="2800" b="1" u="sng" dirty="0" smtClean="0">
                <a:solidFill>
                  <a:schemeClr val="tx2">
                    <a:lumMod val="75000"/>
                  </a:schemeClr>
                </a:solidFill>
              </a:rPr>
              <a:t>BURSA</a:t>
            </a:r>
            <a:endParaRPr lang="tr-TR" sz="2800" dirty="0" smtClean="0">
              <a:solidFill>
                <a:schemeClr val="tx2">
                  <a:lumMod val="75000"/>
                </a:schemeClr>
              </a:solidFill>
            </a:endParaRPr>
          </a:p>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ERZURUM </a:t>
            </a:r>
            <a:endParaRPr lang="tr-TR" sz="2800" dirty="0" smtClean="0">
              <a:solidFill>
                <a:schemeClr val="tx2">
                  <a:lumMod val="75000"/>
                </a:schemeClr>
              </a:solidFill>
            </a:endParaRPr>
          </a:p>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KONYA</a:t>
            </a:r>
          </a:p>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MERSİN </a:t>
            </a:r>
          </a:p>
          <a:p>
            <a:pPr algn="ctr"/>
            <a:endParaRPr lang="tr-TR" sz="2800" dirty="0" smtClean="0">
              <a:solidFill>
                <a:schemeClr val="tx2">
                  <a:lumMod val="75000"/>
                </a:schemeClr>
              </a:solidFill>
            </a:endParaRPr>
          </a:p>
          <a:p>
            <a:pPr algn="ctr"/>
            <a:r>
              <a:rPr lang="tr-TR" sz="2800" b="1" u="sng" dirty="0" smtClean="0">
                <a:solidFill>
                  <a:schemeClr val="tx2">
                    <a:lumMod val="75000"/>
                  </a:schemeClr>
                </a:solidFill>
              </a:rPr>
              <a:t>SAMSUN </a:t>
            </a:r>
            <a:endParaRPr lang="tr-TR" sz="2800" dirty="0" smtClean="0">
              <a:solidFill>
                <a:schemeClr val="tx2">
                  <a:lumMod val="75000"/>
                </a:schemeClr>
              </a:solidFill>
            </a:endParaRPr>
          </a:p>
          <a:p>
            <a:pPr algn="ctr"/>
            <a:r>
              <a:rPr lang="tr-TR" b="1" u="sng" dirty="0" smtClean="0">
                <a:solidFill>
                  <a:schemeClr val="tx2">
                    <a:lumMod val="75000"/>
                  </a:schemeClr>
                </a:solidFill>
              </a:rPr>
              <a:t> </a:t>
            </a:r>
            <a:endParaRPr lang="tr-TR" b="1" dirty="0" smtClean="0">
              <a:solidFill>
                <a:schemeClr val="tx2">
                  <a:lumMod val="75000"/>
                </a:schemeClr>
              </a:solidFill>
            </a:endParaRPr>
          </a:p>
          <a:p>
            <a:endParaRPr lang="tr-TR" dirty="0">
              <a:solidFill>
                <a:schemeClr val="tx2">
                  <a:lumMod val="75000"/>
                </a:schemeClr>
              </a:solidFill>
            </a:endParaRPr>
          </a:p>
        </p:txBody>
      </p:sp>
      <p:sp>
        <p:nvSpPr>
          <p:cNvPr id="8" name="7 Metin kutusu"/>
          <p:cNvSpPr txBox="1"/>
          <p:nvPr/>
        </p:nvSpPr>
        <p:spPr>
          <a:xfrm>
            <a:off x="4283968" y="1484784"/>
            <a:ext cx="3456384" cy="5530106"/>
          </a:xfrm>
          <a:prstGeom prst="rect">
            <a:avLst/>
          </a:prstGeom>
          <a:noFill/>
        </p:spPr>
        <p:txBody>
          <a:bodyPr wrap="square" rtlCol="0">
            <a:spAutoFit/>
          </a:bodyPr>
          <a:lstStyle/>
          <a:p>
            <a:endParaRPr lang="tr-TR" dirty="0" smtClean="0">
              <a:solidFill>
                <a:schemeClr val="tx2">
                  <a:lumMod val="75000"/>
                </a:schemeClr>
              </a:solidFill>
            </a:endParaRPr>
          </a:p>
          <a:p>
            <a:pPr algn="ctr"/>
            <a:r>
              <a:rPr lang="tr-TR" sz="2800" b="1" u="sng" dirty="0" smtClean="0">
                <a:solidFill>
                  <a:schemeClr val="tx2">
                    <a:lumMod val="75000"/>
                  </a:schemeClr>
                </a:solidFill>
              </a:rPr>
              <a:t>KAYSERİ </a:t>
            </a:r>
            <a:endParaRPr lang="tr-TR" sz="2800" dirty="0" smtClean="0">
              <a:solidFill>
                <a:schemeClr val="tx2">
                  <a:lumMod val="75000"/>
                </a:schemeClr>
              </a:solidFill>
            </a:endParaRPr>
          </a:p>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İSTANBUL  ASYA</a:t>
            </a:r>
            <a:endParaRPr lang="tr-TR" sz="2800" dirty="0" smtClean="0">
              <a:solidFill>
                <a:schemeClr val="tx2">
                  <a:lumMod val="75000"/>
                </a:schemeClr>
              </a:solidFill>
            </a:endParaRPr>
          </a:p>
          <a:p>
            <a:pPr algn="ctr"/>
            <a:r>
              <a:rPr lang="tr-TR" sz="2800" b="1" dirty="0" smtClean="0">
                <a:solidFill>
                  <a:schemeClr val="tx2">
                    <a:lumMod val="75000"/>
                  </a:schemeClr>
                </a:solidFill>
              </a:rPr>
              <a:t> </a:t>
            </a:r>
            <a:endParaRPr lang="tr-TR" sz="2800" dirty="0" smtClean="0">
              <a:solidFill>
                <a:schemeClr val="tx2">
                  <a:lumMod val="75000"/>
                </a:schemeClr>
              </a:solidFill>
            </a:endParaRPr>
          </a:p>
          <a:p>
            <a:pPr algn="ctr"/>
            <a:r>
              <a:rPr lang="tr-TR" sz="2800" b="1" u="sng" dirty="0" smtClean="0">
                <a:solidFill>
                  <a:schemeClr val="tx2">
                    <a:lumMod val="75000"/>
                  </a:schemeClr>
                </a:solidFill>
              </a:rPr>
              <a:t>İSTANBUL  AVRUPA</a:t>
            </a:r>
            <a:endParaRPr lang="tr-TR" sz="2800" dirty="0" smtClean="0">
              <a:solidFill>
                <a:schemeClr val="tx2">
                  <a:lumMod val="75000"/>
                </a:schemeClr>
              </a:solidFill>
            </a:endParaRPr>
          </a:p>
          <a:p>
            <a:pPr algn="ctr"/>
            <a:r>
              <a:rPr lang="tr-TR" sz="2800" b="1" dirty="0" smtClean="0">
                <a:solidFill>
                  <a:schemeClr val="tx2">
                    <a:lumMod val="75000"/>
                  </a:schemeClr>
                </a:solidFill>
              </a:rPr>
              <a:t>  </a:t>
            </a:r>
            <a:endParaRPr lang="tr-TR" sz="2800" dirty="0" smtClean="0">
              <a:solidFill>
                <a:schemeClr val="tx2">
                  <a:lumMod val="75000"/>
                </a:schemeClr>
              </a:solidFill>
            </a:endParaRPr>
          </a:p>
          <a:p>
            <a:pPr algn="ctr"/>
            <a:r>
              <a:rPr lang="tr-TR" sz="2800" b="1" u="sng" dirty="0" smtClean="0">
                <a:solidFill>
                  <a:schemeClr val="tx2">
                    <a:lumMod val="75000"/>
                  </a:schemeClr>
                </a:solidFill>
              </a:rPr>
              <a:t>İZMİR</a:t>
            </a:r>
          </a:p>
          <a:p>
            <a:pPr algn="ctr"/>
            <a:r>
              <a:rPr lang="tr-TR" sz="2800" b="1" u="sng" dirty="0" smtClean="0">
                <a:solidFill>
                  <a:schemeClr val="tx2">
                    <a:lumMod val="75000"/>
                  </a:schemeClr>
                </a:solidFill>
              </a:rPr>
              <a:t> </a:t>
            </a:r>
          </a:p>
          <a:p>
            <a:pPr algn="ctr"/>
            <a:r>
              <a:rPr lang="tr-TR" sz="2800" b="1" u="sng" dirty="0" smtClean="0">
                <a:solidFill>
                  <a:schemeClr val="tx2">
                    <a:lumMod val="75000"/>
                  </a:schemeClr>
                </a:solidFill>
              </a:rPr>
              <a:t>MALATYA</a:t>
            </a:r>
          </a:p>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VAN</a:t>
            </a:r>
          </a:p>
          <a:p>
            <a:endParaRPr lang="tr-TR" dirty="0">
              <a:solidFill>
                <a:schemeClr val="tx2">
                  <a:lumMod val="75000"/>
                </a:schemeClr>
              </a:solidFill>
            </a:endParaRPr>
          </a:p>
        </p:txBody>
      </p:sp>
      <p:pic>
        <p:nvPicPr>
          <p:cNvPr id="6"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2416017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b="1" dirty="0" smtClean="0">
                <a:latin typeface="Times New Roman" pitchFamily="18" charset="0"/>
                <a:cs typeface="Times New Roman" pitchFamily="18" charset="0"/>
              </a:rPr>
              <a:t>Van Bölge İlleri:</a:t>
            </a:r>
            <a:endParaRPr lang="tr-TR" sz="3200" b="1" dirty="0">
              <a:latin typeface="Times New Roman" pitchFamily="18" charset="0"/>
              <a:cs typeface="Times New Roman" pitchFamily="18" charset="0"/>
            </a:endParaRPr>
          </a:p>
        </p:txBody>
      </p:sp>
      <p:sp>
        <p:nvSpPr>
          <p:cNvPr id="3" name="2 İçerik Yer Tutucusu"/>
          <p:cNvSpPr>
            <a:spLocks noGrp="1"/>
          </p:cNvSpPr>
          <p:nvPr>
            <p:ph idx="1"/>
          </p:nvPr>
        </p:nvSpPr>
        <p:spPr>
          <a:xfrm>
            <a:off x="1547664" y="1556792"/>
            <a:ext cx="6696744" cy="4536504"/>
          </a:xfrm>
        </p:spPr>
        <p:txBody>
          <a:bodyPr>
            <a:normAutofit lnSpcReduction="10000"/>
          </a:bodyPr>
          <a:lstStyle/>
          <a:p>
            <a:pPr algn="ctr">
              <a:buNone/>
            </a:pPr>
            <a:r>
              <a:rPr lang="tr-TR" sz="2800" b="1" dirty="0" smtClean="0">
                <a:latin typeface="Times New Roman" pitchFamily="18" charset="0"/>
                <a:cs typeface="Times New Roman" pitchFamily="18" charset="0"/>
              </a:rPr>
              <a:t>AĞRI</a:t>
            </a:r>
          </a:p>
          <a:p>
            <a:pPr algn="ctr">
              <a:buNone/>
            </a:pPr>
            <a:r>
              <a:rPr lang="tr-TR" b="1"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BATMAN</a:t>
            </a:r>
          </a:p>
          <a:p>
            <a:pPr algn="ctr">
              <a:buNone/>
            </a:pPr>
            <a:r>
              <a:rPr lang="tr-TR" sz="2800" b="1" dirty="0" smtClean="0">
                <a:latin typeface="Times New Roman" pitchFamily="18" charset="0"/>
                <a:cs typeface="Times New Roman" pitchFamily="18" charset="0"/>
              </a:rPr>
              <a:t> BİTLİS</a:t>
            </a:r>
          </a:p>
          <a:p>
            <a:pPr algn="ctr">
              <a:buNone/>
            </a:pPr>
            <a:r>
              <a:rPr lang="tr-TR" sz="2800" b="1" dirty="0" smtClean="0">
                <a:latin typeface="Times New Roman" pitchFamily="18" charset="0"/>
                <a:cs typeface="Times New Roman" pitchFamily="18" charset="0"/>
              </a:rPr>
              <a:t> HAKKARİ</a:t>
            </a:r>
          </a:p>
          <a:p>
            <a:pPr algn="ctr">
              <a:buNone/>
            </a:pPr>
            <a:r>
              <a:rPr lang="tr-TR" sz="2800" b="1" dirty="0" smtClean="0">
                <a:latin typeface="Times New Roman" pitchFamily="18" charset="0"/>
                <a:cs typeface="Times New Roman" pitchFamily="18" charset="0"/>
              </a:rPr>
              <a:t> MUŞ</a:t>
            </a:r>
          </a:p>
          <a:p>
            <a:pPr algn="ctr">
              <a:buNone/>
            </a:pPr>
            <a:r>
              <a:rPr lang="tr-TR" sz="2800" b="1" dirty="0" smtClean="0">
                <a:latin typeface="Times New Roman" pitchFamily="18" charset="0"/>
                <a:cs typeface="Times New Roman" pitchFamily="18" charset="0"/>
              </a:rPr>
              <a:t> SİİRT</a:t>
            </a:r>
          </a:p>
          <a:p>
            <a:pPr algn="ctr">
              <a:buNone/>
            </a:pPr>
            <a:r>
              <a:rPr lang="tr-TR" sz="2800" b="1" dirty="0" smtClean="0">
                <a:latin typeface="Times New Roman" pitchFamily="18" charset="0"/>
                <a:cs typeface="Times New Roman" pitchFamily="18" charset="0"/>
              </a:rPr>
              <a:t> ŞIRNAK</a:t>
            </a:r>
          </a:p>
          <a:p>
            <a:pPr algn="ctr">
              <a:buNone/>
            </a:pPr>
            <a:r>
              <a:rPr lang="tr-TR" sz="2800" b="1" dirty="0" smtClean="0">
                <a:latin typeface="Times New Roman" pitchFamily="18" charset="0"/>
                <a:cs typeface="Times New Roman" pitchFamily="18" charset="0"/>
              </a:rPr>
              <a:t>VAN</a:t>
            </a:r>
            <a:endParaRPr lang="tr-TR" sz="2800"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2659391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Bölge İlleri Haritası</a:t>
            </a:r>
            <a:endParaRPr lang="tr-TR" dirty="0"/>
          </a:p>
        </p:txBody>
      </p:sp>
      <p:pic>
        <p:nvPicPr>
          <p:cNvPr id="4" name="Picture 2" descr="C:\Users\ARGE\Desktop\tubitak\harita BÖLGELER.jpg"/>
          <p:cNvPicPr>
            <a:picLocks noGrp="1" noChangeAspect="1" noChangeArrowheads="1"/>
          </p:cNvPicPr>
          <p:nvPr>
            <p:ph idx="1"/>
          </p:nvPr>
        </p:nvPicPr>
        <p:blipFill>
          <a:blip r:embed="rId2" cstate="print"/>
          <a:stretch>
            <a:fillRect/>
          </a:stretch>
        </p:blipFill>
        <p:spPr bwMode="auto">
          <a:xfrm>
            <a:off x="683568" y="1772816"/>
            <a:ext cx="7992888" cy="4032448"/>
          </a:xfrm>
          <a:prstGeom prst="rect">
            <a:avLst/>
          </a:prstGeom>
          <a:noFill/>
        </p:spPr>
      </p:pic>
      <p:pic>
        <p:nvPicPr>
          <p:cNvPr id="6"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3765255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620688"/>
            <a:ext cx="7848683" cy="5256584"/>
          </a:xfrm>
        </p:spPr>
        <p:txBody>
          <a:bodyPr>
            <a:normAutofit/>
          </a:bodyPr>
          <a:lstStyle/>
          <a:p>
            <a:pPr marL="0" indent="0">
              <a:buNone/>
            </a:pPr>
            <a:r>
              <a:rPr lang="tr-TR" sz="2800" b="1" dirty="0"/>
              <a:t>Bu proje </a:t>
            </a:r>
            <a:r>
              <a:rPr lang="tr-TR" sz="2800" b="1" dirty="0" smtClean="0"/>
              <a:t>yarışmasına</a:t>
            </a:r>
            <a:endParaRPr lang="tr-TR" sz="2800" b="1" dirty="0"/>
          </a:p>
          <a:p>
            <a:r>
              <a:rPr lang="tr-TR" sz="2800" b="1" dirty="0" smtClean="0"/>
              <a:t>5.,6., 7.,8. öğrencileri </a:t>
            </a:r>
            <a:r>
              <a:rPr lang="tr-TR" sz="2800" b="1" dirty="0"/>
              <a:t>katılabilmektedir</a:t>
            </a:r>
            <a:r>
              <a:rPr lang="tr-TR" sz="2800" b="1" dirty="0" smtClean="0"/>
              <a:t>.</a:t>
            </a:r>
          </a:p>
          <a:p>
            <a:r>
              <a:rPr lang="tr-TR" sz="2800" b="1" dirty="0" smtClean="0">
                <a:solidFill>
                  <a:schemeClr val="accent1"/>
                </a:solidFill>
              </a:rPr>
              <a:t>Süreç: 19 Eylül 2016’da başladı.</a:t>
            </a:r>
            <a:r>
              <a:rPr lang="tr-TR" sz="2800" b="1" dirty="0" smtClean="0"/>
              <a:t> </a:t>
            </a:r>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2535357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TM03457496[[fn=Paralaks]]</Template>
  <TotalTime>2491</TotalTime>
  <Words>566</Words>
  <Application>Microsoft Office PowerPoint</Application>
  <PresentationFormat>Ekran Gösterisi (4:3)</PresentationFormat>
  <Paragraphs>130</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Paralaks</vt:lpstr>
      <vt:lpstr>Slayt 1</vt:lpstr>
      <vt:lpstr>Slayt 2</vt:lpstr>
      <vt:lpstr>Slayt 3</vt:lpstr>
      <vt:lpstr>Slayt 4</vt:lpstr>
      <vt:lpstr>Slayt 5</vt:lpstr>
      <vt:lpstr>Yarışma İçin Türkiye Geneli 12 Bölge Merkezi:</vt:lpstr>
      <vt:lpstr>Van Bölge İlleri:</vt:lpstr>
      <vt:lpstr>Bölge İlleri Haritası</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Van Bölge  Yarışmasında Ödüller:</vt:lpstr>
      <vt:lpstr>Slayt 26</vt:lpstr>
      <vt:lpstr>2016 ANKARA Final Ödülleri:</vt:lpstr>
      <vt:lpstr>Slayt 28</vt:lpstr>
      <vt:lpstr>Slayt 29</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BİLİMSEL VE TEKNOLOJİK ARAŞTIRMA KURUMU</dc:title>
  <dc:creator>exper</dc:creator>
  <cp:lastModifiedBy>Windows User</cp:lastModifiedBy>
  <cp:revision>315</cp:revision>
  <dcterms:created xsi:type="dcterms:W3CDTF">2011-03-28T08:07:13Z</dcterms:created>
  <dcterms:modified xsi:type="dcterms:W3CDTF">2016-11-02T08:38:54Z</dcterms:modified>
</cp:coreProperties>
</file>