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4"/>
  </p:notesMasterIdLst>
  <p:sldIdLst>
    <p:sldId id="256" r:id="rId2"/>
    <p:sldId id="257" r:id="rId3"/>
    <p:sldId id="299" r:id="rId4"/>
    <p:sldId id="259" r:id="rId5"/>
    <p:sldId id="260" r:id="rId6"/>
    <p:sldId id="262" r:id="rId7"/>
    <p:sldId id="263" r:id="rId8"/>
    <p:sldId id="264" r:id="rId9"/>
    <p:sldId id="302" r:id="rId10"/>
    <p:sldId id="265" r:id="rId11"/>
    <p:sldId id="266" r:id="rId12"/>
    <p:sldId id="268" r:id="rId13"/>
    <p:sldId id="272" r:id="rId14"/>
    <p:sldId id="273" r:id="rId15"/>
    <p:sldId id="295" r:id="rId16"/>
    <p:sldId id="274" r:id="rId17"/>
    <p:sldId id="275" r:id="rId18"/>
    <p:sldId id="276" r:id="rId19"/>
    <p:sldId id="277" r:id="rId20"/>
    <p:sldId id="298" r:id="rId21"/>
    <p:sldId id="280" r:id="rId22"/>
    <p:sldId id="282" r:id="rId23"/>
    <p:sldId id="285" r:id="rId24"/>
    <p:sldId id="287" r:id="rId25"/>
    <p:sldId id="300" r:id="rId26"/>
    <p:sldId id="288" r:id="rId27"/>
    <p:sldId id="289" r:id="rId28"/>
    <p:sldId id="315" r:id="rId29"/>
    <p:sldId id="308" r:id="rId30"/>
    <p:sldId id="309" r:id="rId31"/>
    <p:sldId id="305" r:id="rId32"/>
    <p:sldId id="313" r:id="rId33"/>
    <p:sldId id="294" r:id="rId34"/>
    <p:sldId id="314" r:id="rId35"/>
    <p:sldId id="303" r:id="rId36"/>
    <p:sldId id="304" r:id="rId37"/>
    <p:sldId id="310" r:id="rId38"/>
    <p:sldId id="306" r:id="rId39"/>
    <p:sldId id="311" r:id="rId40"/>
    <p:sldId id="307" r:id="rId41"/>
    <p:sldId id="301" r:id="rId42"/>
    <p:sldId id="312"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3300"/>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70" autoAdjust="0"/>
    <p:restoredTop sz="94660"/>
  </p:normalViewPr>
  <p:slideViewPr>
    <p:cSldViewPr>
      <p:cViewPr varScale="1">
        <p:scale>
          <a:sx n="68" d="100"/>
          <a:sy n="68" d="100"/>
        </p:scale>
        <p:origin x="-1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E388E-E755-422F-BB96-3759E7A6B3F7}" type="datetimeFigureOut">
              <a:rPr lang="tr-TR" smtClean="0"/>
              <a:pPr/>
              <a:t>26.3.2018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86DB2-0522-4A52-BD76-8E9B64D9EF2B}" type="slidenum">
              <a:rPr lang="tr-TR" smtClean="0"/>
              <a:pPr/>
              <a:t>‹#›</a:t>
            </a:fld>
            <a:endParaRPr lang="tr-TR"/>
          </a:p>
        </p:txBody>
      </p:sp>
    </p:spTree>
    <p:extLst>
      <p:ext uri="{BB962C8B-B14F-4D97-AF65-F5344CB8AC3E}">
        <p14:creationId xmlns:p14="http://schemas.microsoft.com/office/powerpoint/2010/main" xmlns="" val="368440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3486DB2-0522-4A52-BD76-8E9B64D9EF2B}" type="slidenum">
              <a:rPr lang="tr-TR" smtClean="0"/>
              <a:pPr/>
              <a:t>2</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3486DB2-0522-4A52-BD76-8E9B64D9EF2B}" type="slidenum">
              <a:rPr lang="tr-TR" smtClean="0"/>
              <a:pPr/>
              <a:t>11</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26.3.2018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26.3.2018</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Tar&#305;m%20i&#351;&#231;isi%2015%20bin%20&#231;ocuk%20okula%20ge&#231;%20ba&#351;layacak.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images-blogger-opensocial.googleusercontent.com/gadgets/proxy?url=http://4.bp.blogspot.com/-auz5mrM78HQ/VBFz-yJ6IDI/AAAAAAAAAOQ/iekzkzXtNto/s1600/tarim-iscileri-zor-sartlarda-calisiyor-IHA-20130601AW000188-3-t.jpg&amp;container=blogger&amp;gadget=a&amp;rewriteMime=image/*" TargetMode="External"/><Relationship Id="rId5" Type="http://schemas.openxmlformats.org/officeDocument/2006/relationships/image" Target="../media/image23.jpeg"/><Relationship Id="rId4" Type="http://schemas.openxmlformats.org/officeDocument/2006/relationships/hyperlink" Target="http://2.bp.blogspot.com/-R-uwJkeLyT8/VBFz-t84fwI/AAAAAAAAAOU/mDP8LNSIZeA/s1600/IlhanSozen-012.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231;ocuk%20ihmali.mp4" TargetMode="External"/><Relationship Id="rId2" Type="http://schemas.openxmlformats.org/officeDocument/2006/relationships/hyperlink" Target="&#214;&#287;rencilerden%20&#231;ocuk%20i&#351;&#231;iler%20i&#231;in%20fark&#305;ndal&#305;k%20eylemi.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2996952"/>
            <a:ext cx="9144000" cy="3456384"/>
          </a:xfrm>
        </p:spPr>
        <p:txBody>
          <a:bodyPr>
            <a:noAutofit/>
          </a:bodyPr>
          <a:lstStyle/>
          <a:p>
            <a:pPr algn="ctr"/>
            <a:r>
              <a:rPr lang="tr-TR" sz="4800" b="1" dirty="0" smtClean="0">
                <a:solidFill>
                  <a:schemeClr val="accent1">
                    <a:lumMod val="75000"/>
                  </a:schemeClr>
                </a:solidFill>
              </a:rPr>
              <a:t>SOKAK ÇOCUKLARI</a:t>
            </a:r>
            <a:br>
              <a:rPr lang="tr-TR" sz="4800" b="1" dirty="0" smtClean="0">
                <a:solidFill>
                  <a:schemeClr val="accent1">
                    <a:lumMod val="75000"/>
                  </a:schemeClr>
                </a:solidFill>
              </a:rPr>
            </a:br>
            <a:r>
              <a:rPr lang="tr-TR" sz="4800" b="1" dirty="0" smtClean="0">
                <a:solidFill>
                  <a:schemeClr val="accent1">
                    <a:lumMod val="75000"/>
                  </a:schemeClr>
                </a:solidFill>
              </a:rPr>
              <a:t>VE </a:t>
            </a:r>
            <a:br>
              <a:rPr lang="tr-TR" sz="4800" b="1" dirty="0" smtClean="0">
                <a:solidFill>
                  <a:schemeClr val="accent1">
                    <a:lumMod val="75000"/>
                  </a:schemeClr>
                </a:solidFill>
              </a:rPr>
            </a:br>
            <a:r>
              <a:rPr lang="tr-TR" sz="4800" b="1" dirty="0" smtClean="0">
                <a:solidFill>
                  <a:schemeClr val="accent1">
                    <a:lumMod val="75000"/>
                  </a:schemeClr>
                </a:solidFill>
              </a:rPr>
              <a:t>SOKAKTA ÇALIŞTIRILAN ÇOCUKLAR</a:t>
            </a:r>
            <a:endParaRPr lang="tr-TR" sz="4800" b="1" dirty="0">
              <a:solidFill>
                <a:schemeClr val="accent1">
                  <a:lumMod val="75000"/>
                </a:schemeClr>
              </a:solidFill>
            </a:endParaRPr>
          </a:p>
        </p:txBody>
      </p:sp>
      <p:sp>
        <p:nvSpPr>
          <p:cNvPr id="3" name="2 Alt Başlık"/>
          <p:cNvSpPr>
            <a:spLocks noGrp="1"/>
          </p:cNvSpPr>
          <p:nvPr>
            <p:ph type="subTitle" idx="1"/>
          </p:nvPr>
        </p:nvSpPr>
        <p:spPr/>
        <p:txBody>
          <a:bodyPr/>
          <a:lstStyle/>
          <a:p>
            <a:endParaRPr lang="tr-TR" dirty="0"/>
          </a:p>
        </p:txBody>
      </p:sp>
      <p:pic>
        <p:nvPicPr>
          <p:cNvPr id="5" name="4 Resim" descr="cocuk-istismari-ve-ihmali.jpg"/>
          <p:cNvPicPr>
            <a:picLocks noChangeAspect="1"/>
          </p:cNvPicPr>
          <p:nvPr/>
        </p:nvPicPr>
        <p:blipFill>
          <a:blip r:embed="rId2"/>
          <a:stretch>
            <a:fillRect/>
          </a:stretch>
        </p:blipFill>
        <p:spPr>
          <a:xfrm>
            <a:off x="0" y="-357214"/>
            <a:ext cx="9144000" cy="3571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3010" y="-24"/>
            <a:ext cx="7498080" cy="1143000"/>
          </a:xfrm>
        </p:spPr>
        <p:txBody>
          <a:bodyPr>
            <a:normAutofit fontScale="90000"/>
          </a:bodyPr>
          <a:lstStyle/>
          <a:p>
            <a:pPr>
              <a:lnSpc>
                <a:spcPct val="150000"/>
              </a:lnSpc>
            </a:pPr>
            <a:r>
              <a:rPr lang="tr-TR" b="1" dirty="0" smtClean="0"/>
              <a:t>Sayılarla Sokak Çocukları </a:t>
            </a:r>
            <a:br>
              <a:rPr lang="tr-TR" b="1" dirty="0" smtClean="0"/>
            </a:br>
            <a:r>
              <a:rPr lang="tr-TR" sz="2700" dirty="0" smtClean="0"/>
              <a:t>Yapılan </a:t>
            </a:r>
            <a:r>
              <a:rPr lang="tr-TR" sz="2700" dirty="0"/>
              <a:t>araştırmalara göre </a:t>
            </a:r>
            <a:r>
              <a:rPr lang="tr-TR" sz="2400" dirty="0" smtClean="0"/>
              <a:t>ülkemizde</a:t>
            </a:r>
            <a:r>
              <a:rPr lang="tr-TR" sz="2700" dirty="0" smtClean="0"/>
              <a:t>:</a:t>
            </a:r>
            <a:endParaRPr lang="tr-TR" sz="4000" dirty="0"/>
          </a:p>
        </p:txBody>
      </p:sp>
      <p:sp>
        <p:nvSpPr>
          <p:cNvPr id="3" name="2 İçerik Yer Tutucusu"/>
          <p:cNvSpPr>
            <a:spLocks noGrp="1"/>
          </p:cNvSpPr>
          <p:nvPr>
            <p:ph idx="1"/>
          </p:nvPr>
        </p:nvSpPr>
        <p:spPr>
          <a:xfrm>
            <a:off x="0" y="1340768"/>
            <a:ext cx="9144000" cy="5517256"/>
          </a:xfrm>
          <a:solidFill>
            <a:srgbClr val="FF3300">
              <a:alpha val="94902"/>
            </a:srgbClr>
          </a:solidFill>
        </p:spPr>
        <p:txBody>
          <a:bodyPr>
            <a:noAutofit/>
          </a:bodyPr>
          <a:lstStyle/>
          <a:p>
            <a:pPr>
              <a:lnSpc>
                <a:spcPct val="120000"/>
              </a:lnSpc>
            </a:pPr>
            <a:r>
              <a:rPr lang="tr-TR" sz="1500" dirty="0" smtClean="0"/>
              <a:t>0-6 yaş arası </a:t>
            </a:r>
            <a:r>
              <a:rPr lang="tr-TR" sz="1500" b="1" u="sng" dirty="0" smtClean="0"/>
              <a:t>300’e yakın çocuk </a:t>
            </a:r>
            <a:r>
              <a:rPr lang="tr-TR" sz="1500" dirty="0" smtClean="0"/>
              <a:t>anneleriyle birlikte cezaevinde kalıyor. </a:t>
            </a:r>
          </a:p>
          <a:p>
            <a:pPr>
              <a:lnSpc>
                <a:spcPct val="120000"/>
              </a:lnSpc>
            </a:pPr>
            <a:r>
              <a:rPr lang="tr-TR" sz="1500" dirty="0" smtClean="0"/>
              <a:t>Yaş ortalaması ağırlıklı olarak 14-18 yaş olan </a:t>
            </a:r>
            <a:r>
              <a:rPr lang="tr-TR" sz="1500" b="1" u="sng" dirty="0" smtClean="0"/>
              <a:t>2 bin 300 çocuk </a:t>
            </a:r>
            <a:r>
              <a:rPr lang="tr-TR" sz="1500" dirty="0" smtClean="0"/>
              <a:t>ise çeşitli suçlardan cezaevinde.</a:t>
            </a:r>
          </a:p>
          <a:p>
            <a:pPr>
              <a:lnSpc>
                <a:spcPct val="120000"/>
              </a:lnSpc>
            </a:pPr>
            <a:r>
              <a:rPr lang="tr-TR" sz="1500" dirty="0" smtClean="0"/>
              <a:t>Sokakta çalışma yaşı 7 ile 11 arasında, sokakta çalışan ya da yaşayan çocukların yüzde </a:t>
            </a:r>
            <a:r>
              <a:rPr lang="tr-TR" sz="1500" b="1" u="sng" dirty="0" smtClean="0"/>
              <a:t>95’inin ise erkek. </a:t>
            </a:r>
          </a:p>
          <a:p>
            <a:pPr>
              <a:lnSpc>
                <a:spcPct val="120000"/>
              </a:lnSpc>
            </a:pPr>
            <a:r>
              <a:rPr lang="tr-TR" sz="1500" dirty="0" smtClean="0"/>
              <a:t>Sokaklarda </a:t>
            </a:r>
            <a:r>
              <a:rPr lang="tr-TR" sz="1500" dirty="0"/>
              <a:t>yaşayan çocuk sayısı </a:t>
            </a:r>
            <a:r>
              <a:rPr lang="tr-TR" sz="1500" b="1" dirty="0" smtClean="0"/>
              <a:t>1641</a:t>
            </a:r>
            <a:r>
              <a:rPr lang="tr-TR" sz="1500" dirty="0"/>
              <a:t>.  </a:t>
            </a:r>
            <a:r>
              <a:rPr lang="tr-TR" sz="1500" dirty="0" smtClean="0"/>
              <a:t> </a:t>
            </a:r>
            <a:r>
              <a:rPr lang="tr-TR" sz="1600" b="1" dirty="0" smtClean="0"/>
              <a:t>Türkiye’de </a:t>
            </a:r>
            <a:r>
              <a:rPr lang="tr-TR" sz="1600" b="1" dirty="0"/>
              <a:t>her 5 çocuktan biri </a:t>
            </a:r>
            <a:r>
              <a:rPr lang="tr-TR" sz="1600" b="1" dirty="0" smtClean="0"/>
              <a:t>işçi</a:t>
            </a:r>
            <a:r>
              <a:rPr lang="tr-TR" sz="1600" dirty="0" smtClean="0"/>
              <a:t>. </a:t>
            </a:r>
            <a:endParaRPr lang="tr-TR" sz="1500" dirty="0"/>
          </a:p>
          <a:p>
            <a:pPr>
              <a:lnSpc>
                <a:spcPct val="120000"/>
              </a:lnSpc>
            </a:pPr>
            <a:r>
              <a:rPr lang="tr-TR" sz="1500" b="1" u="sng" dirty="0" smtClean="0"/>
              <a:t>16 </a:t>
            </a:r>
            <a:r>
              <a:rPr lang="tr-TR" sz="1500" b="1" u="sng" dirty="0"/>
              <a:t>bin 577 çocuk</a:t>
            </a:r>
            <a:r>
              <a:rPr lang="tr-TR" sz="1500" dirty="0"/>
              <a:t> sokaklarda çalışıyor. </a:t>
            </a:r>
          </a:p>
          <a:p>
            <a:pPr>
              <a:lnSpc>
                <a:spcPct val="120000"/>
              </a:lnSpc>
            </a:pPr>
            <a:r>
              <a:rPr lang="tr-TR" sz="1500" dirty="0" smtClean="0"/>
              <a:t>Uyuşturucu </a:t>
            </a:r>
            <a:r>
              <a:rPr lang="tr-TR" sz="1500" dirty="0"/>
              <a:t>kullanan çocuk sayısı </a:t>
            </a:r>
            <a:r>
              <a:rPr lang="tr-TR" sz="1500" b="1" u="sng" dirty="0"/>
              <a:t>2 bin 550.  </a:t>
            </a:r>
          </a:p>
          <a:p>
            <a:pPr>
              <a:lnSpc>
                <a:spcPct val="120000"/>
              </a:lnSpc>
            </a:pPr>
            <a:r>
              <a:rPr lang="tr-TR" sz="1500" dirty="0" smtClean="0"/>
              <a:t>0–18 </a:t>
            </a:r>
            <a:r>
              <a:rPr lang="tr-TR" sz="1500" dirty="0"/>
              <a:t>yaş grubu madde bağımlılarının sayısı 99 bine ulaştı. </a:t>
            </a:r>
          </a:p>
          <a:p>
            <a:pPr>
              <a:lnSpc>
                <a:spcPct val="120000"/>
              </a:lnSpc>
            </a:pPr>
            <a:r>
              <a:rPr lang="tr-TR" sz="1500" dirty="0" smtClean="0"/>
              <a:t>TBMM’de kurulan kayıp ve mağdur çocuklarla ilgili araştırma komisyonunun geçen yılki raporuna göre ise </a:t>
            </a:r>
            <a:r>
              <a:rPr lang="tr-TR" sz="1500" b="1" u="sng" dirty="0" smtClean="0"/>
              <a:t>ülkemizde haber alınamayan çocuk sayısı 2 binleri geçmiş </a:t>
            </a:r>
            <a:r>
              <a:rPr lang="tr-TR" sz="1500" dirty="0" smtClean="0"/>
              <a:t>durumda. </a:t>
            </a:r>
          </a:p>
          <a:p>
            <a:pPr>
              <a:lnSpc>
                <a:spcPct val="120000"/>
              </a:lnSpc>
            </a:pPr>
            <a:r>
              <a:rPr lang="tr-TR" sz="1600" i="1" dirty="0" smtClean="0"/>
              <a:t>AB İstatistik Kurumu </a:t>
            </a:r>
            <a:r>
              <a:rPr lang="tr-TR" sz="1600" i="1" dirty="0" err="1" smtClean="0"/>
              <a:t>Eurostat’ın</a:t>
            </a:r>
            <a:r>
              <a:rPr lang="tr-TR" sz="1600" i="1" dirty="0" smtClean="0"/>
              <a:t> 2013 yılındaki araştırmasına göre 18-24 yaş arasındaki </a:t>
            </a:r>
            <a:r>
              <a:rPr lang="tr-TR" sz="1600" b="1" i="1" u="sng" dirty="0" smtClean="0"/>
              <a:t>her iki kız öğrenciden biri ortaöğretimi tamamlamadan okulu bırakıyor. </a:t>
            </a:r>
          </a:p>
          <a:p>
            <a:pPr>
              <a:lnSpc>
                <a:spcPct val="120000"/>
              </a:lnSpc>
            </a:pPr>
            <a:r>
              <a:rPr lang="tr-TR" sz="1500" dirty="0" smtClean="0"/>
              <a:t>Çalışma ve Sosyal Güvenlik Bakanlığı verilerine göre, yaklaşık </a:t>
            </a:r>
            <a:r>
              <a:rPr lang="tr-TR" sz="1500" b="1" u="sng" dirty="0" smtClean="0"/>
              <a:t>17 milyon çocuğun 1 milyonu çalışıyor.</a:t>
            </a:r>
            <a:r>
              <a:rPr lang="tr-TR" sz="1500" dirty="0" smtClean="0"/>
              <a:t> </a:t>
            </a:r>
          </a:p>
          <a:p>
            <a:pPr>
              <a:lnSpc>
                <a:spcPct val="120000"/>
              </a:lnSpc>
            </a:pPr>
            <a:r>
              <a:rPr lang="tr-TR" sz="1500" dirty="0" smtClean="0"/>
              <a:t>Dünyada </a:t>
            </a:r>
            <a:r>
              <a:rPr lang="tr-TR" sz="1500" dirty="0"/>
              <a:t>her yıl 275 milyon çocuk şiddete maruz kalıyor. </a:t>
            </a:r>
            <a:r>
              <a:rPr lang="tr-TR" sz="1500" dirty="0" smtClean="0"/>
              <a:t> Dünyada </a:t>
            </a:r>
            <a:r>
              <a:rPr lang="tr-TR" sz="1500" dirty="0"/>
              <a:t>çocuklar en çok ailelerinden şiddet görüyor. </a:t>
            </a:r>
          </a:p>
          <a:p>
            <a:pPr>
              <a:lnSpc>
                <a:spcPct val="120000"/>
              </a:lnSpc>
            </a:pPr>
            <a:r>
              <a:rPr lang="tr-TR" sz="1500" dirty="0" smtClean="0"/>
              <a:t>Adalet Bakanlığı verilerine göre de </a:t>
            </a:r>
            <a:r>
              <a:rPr lang="tr-TR" sz="1500" b="1" u="sng" dirty="0" smtClean="0"/>
              <a:t>yılda ortalama 7 bin çocuk tecavüz ve tacize uğruyor.  </a:t>
            </a:r>
            <a:r>
              <a:rPr lang="tr-TR" sz="1500" dirty="0" smtClean="0"/>
              <a:t>İstismara maruz kalan çocuklar, çoğu defa bunun yol açtığı uzun süreli fiziksel ve psikolojik travmalar yaşıyor.. Bu çocuklarda intihara yönelme, uyuşturucu ve alkol kullanma eğilimlerinin daha fazla olduğuna dikkat çekiliyor. </a:t>
            </a:r>
            <a:endParaRPr lang="tr-TR"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142852"/>
            <a:ext cx="8215338" cy="1143000"/>
          </a:xfrm>
        </p:spPr>
        <p:txBody>
          <a:bodyPr>
            <a:noAutofit/>
          </a:bodyPr>
          <a:lstStyle/>
          <a:p>
            <a:r>
              <a:rPr lang="tr-TR" sz="4400" b="1" dirty="0" smtClean="0">
                <a:effectLst>
                  <a:outerShdw blurRad="38100" dist="38100" dir="2700000" algn="tl">
                    <a:srgbClr val="000000">
                      <a:alpha val="43137"/>
                    </a:srgbClr>
                  </a:outerShdw>
                </a:effectLst>
              </a:rPr>
              <a:t>SOKAK ÇOCUĞUNUN TEMEL SEBEPLERİ</a:t>
            </a:r>
            <a:endParaRPr lang="tr-TR" sz="44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1" y="1714488"/>
            <a:ext cx="9274629" cy="5143512"/>
          </a:xfrm>
          <a:solidFill>
            <a:srgbClr val="FF0000"/>
          </a:solidFill>
        </p:spPr>
        <p:txBody>
          <a:bodyPr>
            <a:normAutofit/>
          </a:bodyPr>
          <a:lstStyle/>
          <a:p>
            <a:endParaRPr lang="tr-TR" dirty="0"/>
          </a:p>
        </p:txBody>
      </p:sp>
      <p:pic>
        <p:nvPicPr>
          <p:cNvPr id="1027" name="Picture 3"/>
          <p:cNvPicPr>
            <a:picLocks noChangeAspect="1" noChangeArrowheads="1"/>
          </p:cNvPicPr>
          <p:nvPr/>
        </p:nvPicPr>
        <p:blipFill rotWithShape="1">
          <a:blip r:embed="rId3"/>
          <a:srcRect l="11413" t="34940" r="6459" b="33708"/>
          <a:stretch/>
        </p:blipFill>
        <p:spPr bwMode="auto">
          <a:xfrm>
            <a:off x="943429" y="1714488"/>
            <a:ext cx="8331200"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1462"/>
            <a:ext cx="9144000" cy="1916286"/>
          </a:xfrm>
          <a:solidFill>
            <a:srgbClr val="FF0000"/>
          </a:solidFill>
        </p:spPr>
        <p:txBody>
          <a:bodyPr>
            <a:normAutofit fontScale="90000"/>
          </a:bodyPr>
          <a:lstStyle/>
          <a:p>
            <a:pPr algn="ctr"/>
            <a:r>
              <a:rPr lang="tr-TR" dirty="0" smtClean="0"/>
              <a:t/>
            </a:r>
            <a:br>
              <a:rPr lang="tr-TR" dirty="0" smtClean="0"/>
            </a:br>
            <a:r>
              <a:rPr lang="tr-TR" sz="4000" b="1" dirty="0" smtClean="0">
                <a:solidFill>
                  <a:schemeClr val="bg1"/>
                </a:solidFill>
              </a:rPr>
              <a:t>SOKAK ÇOCUKLARININ KARŞILAŞTIKLARI RİSKLER </a:t>
            </a:r>
            <a:r>
              <a:rPr lang="tr-TR" b="1" dirty="0" smtClean="0"/>
              <a:t/>
            </a:r>
            <a:br>
              <a:rPr lang="tr-TR" b="1" dirty="0" smtClean="0"/>
            </a:br>
            <a:endParaRPr lang="tr-TR" dirty="0"/>
          </a:p>
        </p:txBody>
      </p:sp>
      <p:pic>
        <p:nvPicPr>
          <p:cNvPr id="5" name="Picture 2" descr="C:\Documents and Settings\asus\Desktop\çocuklar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28600" y="1844824"/>
            <a:ext cx="4499992" cy="50131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casper\Desktop\sss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79912" y="1844824"/>
            <a:ext cx="5591828" cy="50131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132856"/>
            <a:ext cx="9144000" cy="4725144"/>
          </a:xfrm>
          <a:solidFill>
            <a:schemeClr val="accent1">
              <a:lumMod val="40000"/>
              <a:lumOff val="60000"/>
            </a:schemeClr>
          </a:solidFill>
        </p:spPr>
        <p:txBody>
          <a:bodyPr>
            <a:noAutofit/>
          </a:bodyPr>
          <a:lstStyle/>
          <a:p>
            <a:pPr indent="-216000"/>
            <a:r>
              <a:rPr lang="tr-TR" sz="1600" dirty="0" smtClean="0"/>
              <a:t>• Her türlü hava koşulunda, uzun saatler ayakta kalarak, temizlik ve sağlık yönünden tehlike oluşturan işlerde (ayakkabı boyacılığı, pazarcılık vs. gibi) çalışma </a:t>
            </a:r>
          </a:p>
          <a:p>
            <a:pPr indent="-216000"/>
            <a:r>
              <a:rPr lang="tr-TR" sz="1600" dirty="0" smtClean="0"/>
              <a:t>• Sokak ortamlarının hijyenik olmayışı nedeniyle bit, pire, v.s.sorunları </a:t>
            </a:r>
          </a:p>
          <a:p>
            <a:pPr indent="-216000"/>
            <a:r>
              <a:rPr lang="tr-TR" sz="1600" dirty="0" smtClean="0"/>
              <a:t>• Sağlık, eğitim, eğlenme-dinlenme ve boş zamanı değerlendirme, sağlıklı beslenme olanaklarının olmayışı </a:t>
            </a:r>
          </a:p>
          <a:p>
            <a:pPr indent="-216000"/>
            <a:r>
              <a:rPr lang="tr-TR" sz="1600" dirty="0" smtClean="0"/>
              <a:t>• Yeterli ve dengeli beslenememe. Bedensel gelişim ve sağlık yönünden olumsuz etkilenme </a:t>
            </a:r>
          </a:p>
          <a:p>
            <a:pPr indent="-216000"/>
            <a:r>
              <a:rPr lang="tr-TR" sz="1600" dirty="0" smtClean="0"/>
              <a:t>• Hava değişiklikleri, ağır iklim koşulları, aşırı güneş, sıcaklık, nem, soğuk ve tipiden kaynaklanan sağlık problemleri; üst solunum yolu enfeksiyonları, kulak-burun-boğaz ve cilt hastalıkları v.b. </a:t>
            </a:r>
          </a:p>
          <a:p>
            <a:pPr indent="-216000"/>
            <a:r>
              <a:rPr lang="tr-TR" sz="1600" dirty="0" smtClean="0"/>
              <a:t>• Çeşitli kazalara (düşme, çarpma gibi) maruz kalma </a:t>
            </a:r>
          </a:p>
          <a:p>
            <a:pPr indent="-216000"/>
            <a:r>
              <a:rPr lang="tr-TR" sz="1600" dirty="0" smtClean="0"/>
              <a:t>• Uyuşturucu, uçucu madde, alkol ve suça itilmeye karşı korunmasız olma </a:t>
            </a:r>
          </a:p>
          <a:p>
            <a:pPr indent="-216000"/>
            <a:r>
              <a:rPr lang="tr-TR" sz="1600" dirty="0" smtClean="0"/>
              <a:t>• Çocuklar, eğitimlerini sürdürme olanağı bulamıyor. Bu durum, çocuğu genel ve mesleki eğitimden alıkoyar. Böylece çocuklar, ileri yaşamlarında beceri gerektirmeyen, düşük ücretli ve güvensiz iş ortamlarında çalışmaya zorlanırlar. </a:t>
            </a:r>
          </a:p>
          <a:p>
            <a:pPr indent="-216000"/>
            <a:r>
              <a:rPr lang="tr-TR" sz="1600" dirty="0" smtClean="0"/>
              <a:t>• Oyun, spor ve kültürel etkinlikler boş zamanları yok. Bu durum, çocuğun kişiliğini geliştirme olanaklarını kısıtlar. Bedensel, duygusal ve toplumsal gelişimini olumsuz etkiler. </a:t>
            </a:r>
          </a:p>
          <a:p>
            <a:pPr indent="-216000"/>
            <a:r>
              <a:rPr lang="tr-TR" sz="1600" dirty="0" smtClean="0"/>
              <a:t>• Şiddetle karşı karşıya yaşama </a:t>
            </a:r>
          </a:p>
          <a:p>
            <a:pPr indent="-216000"/>
            <a:r>
              <a:rPr lang="tr-TR" sz="1600" dirty="0" smtClean="0"/>
              <a:t>• Sosyal güvenliğin sağladığı yararlardan yoksunlar. </a:t>
            </a:r>
            <a:endParaRPr lang="tr-TR" sz="1600" dirty="0"/>
          </a:p>
        </p:txBody>
      </p:sp>
      <p:pic>
        <p:nvPicPr>
          <p:cNvPr id="3074" name="Picture 2" descr="C:\Users\casper\Desktop\ssss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7640"/>
            <a:ext cx="3923928" cy="2125216"/>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casper\Desktop\s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553" y="-2954"/>
            <a:ext cx="3188023" cy="213581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Başlık 3"/>
          <p:cNvSpPr>
            <a:spLocks noGrp="1"/>
          </p:cNvSpPr>
          <p:nvPr>
            <p:ph type="title"/>
          </p:nvPr>
        </p:nvSpPr>
        <p:spPr>
          <a:xfrm>
            <a:off x="3275856" y="367680"/>
            <a:ext cx="1809485" cy="1261120"/>
          </a:xfrm>
        </p:spPr>
        <p:txBody>
          <a:bodyPr>
            <a:noAutofit/>
          </a:bodyPr>
          <a:lstStyle/>
          <a:p>
            <a:r>
              <a:rPr lang="tr-TR" sz="2800" b="1" dirty="0" smtClean="0"/>
              <a:t>FİZİKSEL RİSKLER</a:t>
            </a:r>
            <a:endParaRPr lang="tr-TR"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47864" y="332656"/>
            <a:ext cx="1872208" cy="1143000"/>
          </a:xfrm>
        </p:spPr>
        <p:txBody>
          <a:bodyPr>
            <a:normAutofit fontScale="90000"/>
          </a:bodyPr>
          <a:lstStyle/>
          <a:p>
            <a:r>
              <a:rPr lang="tr-TR" dirty="0" smtClean="0"/>
              <a:t/>
            </a:r>
            <a:br>
              <a:rPr lang="tr-TR" dirty="0" smtClean="0"/>
            </a:br>
            <a:r>
              <a:rPr lang="tr-TR" b="1" dirty="0" smtClean="0"/>
              <a:t>Sosyal Riskler</a:t>
            </a:r>
            <a:br>
              <a:rPr lang="tr-TR" b="1" dirty="0" smtClean="0"/>
            </a:br>
            <a:endParaRPr lang="tr-TR" dirty="0"/>
          </a:p>
        </p:txBody>
      </p:sp>
      <p:sp>
        <p:nvSpPr>
          <p:cNvPr id="3" name="2 İçerik Yer Tutucusu"/>
          <p:cNvSpPr>
            <a:spLocks noGrp="1"/>
          </p:cNvSpPr>
          <p:nvPr>
            <p:ph idx="1"/>
          </p:nvPr>
        </p:nvSpPr>
        <p:spPr>
          <a:xfrm>
            <a:off x="0" y="2060848"/>
            <a:ext cx="9144000" cy="4824536"/>
          </a:xfrm>
          <a:solidFill>
            <a:schemeClr val="accent1">
              <a:lumMod val="40000"/>
              <a:lumOff val="60000"/>
            </a:schemeClr>
          </a:solidFill>
        </p:spPr>
        <p:txBody>
          <a:bodyPr>
            <a:noAutofit/>
          </a:bodyPr>
          <a:lstStyle/>
          <a:p>
            <a:r>
              <a:rPr lang="tr-TR" sz="1800" dirty="0" smtClean="0"/>
              <a:t>• Ruhsal ve toplumsal gelişimlerin tehlikede olması </a:t>
            </a:r>
          </a:p>
          <a:p>
            <a:r>
              <a:rPr lang="tr-TR" sz="1800" dirty="0" smtClean="0"/>
              <a:t>• İstismara ve ihmale müsait, sağlıksız ortamlarda bulunma </a:t>
            </a:r>
          </a:p>
          <a:p>
            <a:r>
              <a:rPr lang="tr-TR" sz="1800" dirty="0" smtClean="0"/>
              <a:t>• Sosyal ortamlarda kimlik çatışması, rol çatışması gibi sorunlar yaşama </a:t>
            </a:r>
          </a:p>
          <a:p>
            <a:r>
              <a:rPr lang="tr-TR" sz="1800" dirty="0" smtClean="0"/>
              <a:t>• Sokağın sunduğu özgür, başıboş, tehlikeli ortam, aile ve toplum baskısının olmayışı, sorumsuz ve başına buyruk olma </a:t>
            </a:r>
          </a:p>
          <a:p>
            <a:r>
              <a:rPr lang="tr-TR" sz="1800" dirty="0" smtClean="0"/>
              <a:t>• Son derece sefil, ama özgür, kendilerine özgü, kendileri gibi olanlarla yaşama </a:t>
            </a:r>
          </a:p>
          <a:p>
            <a:r>
              <a:rPr lang="tr-TR" sz="1800" dirty="0" smtClean="0"/>
              <a:t>• Madde bağımlıları, çeteler, alkolikler ve dilenci çocuklar ile aynı ortamı paylaşma </a:t>
            </a:r>
          </a:p>
          <a:p>
            <a:r>
              <a:rPr lang="tr-TR" sz="1800" dirty="0" smtClean="0"/>
              <a:t>• Riskli alışkanlıklar kazanma </a:t>
            </a:r>
          </a:p>
          <a:p>
            <a:r>
              <a:rPr lang="tr-TR" sz="1800" dirty="0" smtClean="0"/>
              <a:t>• Suç ehliyetlerinin bulunmaması, kaçma-saklanma, kolay kandırılma gibi özellikleri nedeniyle yasadışı faaliyetlere karıştırma </a:t>
            </a:r>
          </a:p>
          <a:p>
            <a:r>
              <a:rPr lang="tr-TR" sz="1800" dirty="0" smtClean="0"/>
              <a:t>• Yetişkinler ya da büyük çocuklar tarafından kötü muamele görmek, horlanmak, başkalarının önünde aşağılanmak, ağır biçimde azarlanmak, bağırılmak, çok ağır derecede küfredilmek, bakışlarla küçümsenmek gibi durumlarla karşı karşıya kalma </a:t>
            </a:r>
          </a:p>
          <a:p>
            <a:r>
              <a:rPr lang="tr-TR" sz="1800" dirty="0" smtClean="0"/>
              <a:t>• Şiddet ve acımasız kurallarla karşı karşıya kalarak saldırgan tutumlar geliştirme </a:t>
            </a:r>
            <a:endParaRPr lang="tr-TR" sz="1800" dirty="0"/>
          </a:p>
        </p:txBody>
      </p:sp>
      <p:pic>
        <p:nvPicPr>
          <p:cNvPr id="4098" name="Picture 2" descr="C:\Users\casper\Desktop\SÇ.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27384"/>
            <a:ext cx="4149502" cy="2112252"/>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casper\Desktop\SÇÇ.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251" y="-1"/>
            <a:ext cx="3260754" cy="207330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6632"/>
            <a:ext cx="9144000" cy="1800200"/>
          </a:xfrm>
          <a:solidFill>
            <a:srgbClr val="92D050"/>
          </a:solidFill>
        </p:spPr>
        <p:txBody>
          <a:bodyPr>
            <a:noAutofit/>
          </a:bodyPr>
          <a:lstStyle/>
          <a:p>
            <a:pPr algn="ctr"/>
            <a:r>
              <a:rPr lang="tr-TR" sz="3600" b="1" dirty="0" smtClean="0"/>
              <a:t>BU ÇOCUKLAR İÇİN YAPILAN ÇALIŞMALAR – ALINAN ÖNLEMLER NELERDİR?</a:t>
            </a:r>
            <a:endParaRPr lang="tr-TR" sz="3600"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132856"/>
            <a:ext cx="4355976" cy="3960440"/>
          </a:xfrm>
        </p:spPr>
      </p:pic>
      <p:pic>
        <p:nvPicPr>
          <p:cNvPr id="1026" name="Picture 2" descr="C:\Users\casper\Desktop\S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2132856"/>
            <a:ext cx="4355976" cy="38884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0"/>
            <a:ext cx="7498080" cy="1143000"/>
          </a:xfrm>
        </p:spPr>
        <p:txBody>
          <a:bodyPr>
            <a:noAutofit/>
          </a:bodyPr>
          <a:lstStyle/>
          <a:p>
            <a:r>
              <a:rPr lang="tr-TR" sz="3200" dirty="0" smtClean="0"/>
              <a:t/>
            </a:r>
            <a:br>
              <a:rPr lang="tr-TR" sz="3200" dirty="0" smtClean="0"/>
            </a:br>
            <a:r>
              <a:rPr lang="tr-TR" sz="3200" b="1" u="sng" dirty="0" smtClean="0"/>
              <a:t>ÇOCUK REHABİLİTASYONU </a:t>
            </a:r>
            <a:r>
              <a:rPr lang="tr-TR" sz="3200" b="1" dirty="0" smtClean="0"/>
              <a:t/>
            </a:r>
            <a:br>
              <a:rPr lang="tr-TR" sz="3200" b="1" dirty="0" smtClean="0"/>
            </a:br>
            <a:endParaRPr lang="tr-TR" sz="3200" dirty="0"/>
          </a:p>
        </p:txBody>
      </p:sp>
      <p:sp>
        <p:nvSpPr>
          <p:cNvPr id="3" name="2 İçerik Yer Tutucusu"/>
          <p:cNvSpPr>
            <a:spLocks noGrp="1"/>
          </p:cNvSpPr>
          <p:nvPr>
            <p:ph idx="1"/>
          </p:nvPr>
        </p:nvSpPr>
        <p:spPr>
          <a:xfrm>
            <a:off x="0" y="1268760"/>
            <a:ext cx="9144000" cy="5589240"/>
          </a:xfrm>
          <a:solidFill>
            <a:schemeClr val="accent4">
              <a:lumMod val="60000"/>
              <a:lumOff val="40000"/>
            </a:schemeClr>
          </a:solidFill>
        </p:spPr>
        <p:txBody>
          <a:bodyPr>
            <a:normAutofit/>
          </a:bodyPr>
          <a:lstStyle/>
          <a:p>
            <a:endParaRPr lang="tr-TR" sz="2800" i="1" dirty="0" smtClean="0"/>
          </a:p>
          <a:p>
            <a:r>
              <a:rPr lang="tr-TR" sz="2800" i="1" dirty="0" smtClean="0"/>
              <a:t>Rehabilitasyon</a:t>
            </a:r>
            <a:r>
              <a:rPr lang="tr-TR" sz="2800" dirty="0" smtClean="0"/>
              <a:t>, hayata yeniden dönme anlamına gelir. </a:t>
            </a:r>
            <a:r>
              <a:rPr lang="tr-TR" sz="2800" u="sng" dirty="0" smtClean="0">
                <a:solidFill>
                  <a:srgbClr val="7030A0"/>
                </a:solidFill>
              </a:rPr>
              <a:t>İnsanlarda doğuştan veya sonradan oluşan psikolojik ve fiziksel rahatsızlıkların tedavi edilmesi ve kişiyi aile ortamı ile toplumda yeniden kendi kendine yeterli bir hale getirmek için yapılan faaliyetlerin tümüne rehabilitasyon denir. </a:t>
            </a:r>
          </a:p>
          <a:p>
            <a:endParaRPr lang="tr-TR" sz="2800" u="sng" dirty="0" smtClean="0">
              <a:solidFill>
                <a:srgbClr val="C00000"/>
              </a:solidFill>
            </a:endParaRPr>
          </a:p>
          <a:p>
            <a:r>
              <a:rPr lang="tr-TR" sz="2800" dirty="0" smtClean="0"/>
              <a:t>Rehabilitasyon kavramı tıbbi, sosyal ve mesleki kavramları içermektedir.</a:t>
            </a:r>
            <a:endParaRPr lang="tr-TR" sz="2800"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00" y="0"/>
            <a:ext cx="8143900" cy="1357298"/>
          </a:xfrm>
        </p:spPr>
        <p:txBody>
          <a:bodyPr>
            <a:normAutofit fontScale="90000"/>
          </a:bodyPr>
          <a:lstStyle/>
          <a:p>
            <a:r>
              <a:rPr lang="tr-TR" b="1" dirty="0" smtClean="0"/>
              <a:t>Çocukların Sosyal Rehabilitasyonu </a:t>
            </a:r>
            <a:endParaRPr lang="tr-TR" dirty="0"/>
          </a:p>
        </p:txBody>
      </p:sp>
      <p:sp>
        <p:nvSpPr>
          <p:cNvPr id="3" name="2 İçerik Yer Tutucusu"/>
          <p:cNvSpPr>
            <a:spLocks noGrp="1"/>
          </p:cNvSpPr>
          <p:nvPr>
            <p:ph idx="1"/>
          </p:nvPr>
        </p:nvSpPr>
        <p:spPr>
          <a:xfrm>
            <a:off x="0" y="1412776"/>
            <a:ext cx="9144000" cy="5426160"/>
          </a:xfrm>
          <a:solidFill>
            <a:schemeClr val="accent4">
              <a:lumMod val="60000"/>
              <a:lumOff val="40000"/>
            </a:schemeClr>
          </a:solidFill>
        </p:spPr>
        <p:txBody>
          <a:bodyPr>
            <a:normAutofit/>
          </a:bodyPr>
          <a:lstStyle/>
          <a:p>
            <a:endParaRPr lang="tr-TR" sz="2600" dirty="0" smtClean="0"/>
          </a:p>
          <a:p>
            <a:r>
              <a:rPr lang="tr-TR" sz="2600" dirty="0" smtClean="0"/>
              <a:t>Rehabilitasyon süreci içerisinde en önemli aşamayı sosyal rehabilitasyon oluşturmaktadır. </a:t>
            </a:r>
            <a:r>
              <a:rPr lang="tr-TR" sz="2400" i="1" dirty="0" smtClean="0"/>
              <a:t>Sosyal rehabilitasyon, </a:t>
            </a:r>
            <a:r>
              <a:rPr lang="tr-TR" sz="2400" dirty="0" smtClean="0"/>
              <a:t>hastanın aile ve toplumda yerini alabilmesi için gösterilen çalışmalardır. </a:t>
            </a:r>
          </a:p>
          <a:p>
            <a:r>
              <a:rPr lang="tr-TR" sz="2600" dirty="0" smtClean="0"/>
              <a:t>Çocuklar tıbbi rehabilitasyon sürecinde, sokakta yaşamanın getirdiği psikoloji, bağımlılık ve hastalıklardan kurtulmuş olacaklardır. Bu aşamada da çocukları hayata bağlayacak onları motive edecek uğraşılara ve eğitim, öğretim faaliyetleriyle onların geleceklerine yön çizilmiş olunacaktır. </a:t>
            </a:r>
          </a:p>
          <a:p>
            <a:r>
              <a:rPr lang="tr-TR" sz="2600" i="1" dirty="0" smtClean="0"/>
              <a:t>Sosyal rehabilitasyon </a:t>
            </a:r>
            <a:r>
              <a:rPr lang="tr-TR" sz="2600" dirty="0" smtClean="0"/>
              <a:t>ile çocukların </a:t>
            </a:r>
            <a:r>
              <a:rPr lang="tr-TR" sz="2600" b="1" i="1" u="sng" dirty="0" smtClean="0"/>
              <a:t>duygusal ve zihinsel </a:t>
            </a:r>
            <a:r>
              <a:rPr lang="tr-TR" sz="2600" dirty="0" smtClean="0"/>
              <a:t>olarak hayata adaptasyonu sağlanacaktır. </a:t>
            </a:r>
            <a:endParaRPr lang="tr-TR"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4">
              <a:lumMod val="60000"/>
              <a:lumOff val="40000"/>
            </a:schemeClr>
          </a:solidFill>
        </p:spPr>
        <p:txBody>
          <a:bodyPr>
            <a:normAutofit/>
          </a:bodyPr>
          <a:lstStyle/>
          <a:p>
            <a:pPr>
              <a:buNone/>
            </a:pPr>
            <a:endParaRPr lang="tr-TR" sz="2400" b="1" dirty="0" smtClean="0"/>
          </a:p>
          <a:p>
            <a:pPr>
              <a:buNone/>
            </a:pPr>
            <a:r>
              <a:rPr lang="tr-TR" sz="2400" b="1" dirty="0" smtClean="0"/>
              <a:t>Duygusal olarak; </a:t>
            </a:r>
          </a:p>
          <a:p>
            <a:r>
              <a:rPr lang="tr-TR" sz="2200" dirty="0" smtClean="0"/>
              <a:t>- Çocuğun, kişilik ve kendine saygı duygularını geliştirmeye teşvik edecek yaşıtları ve yetişkinlerle saygı ve sevgi bağları kurulması, </a:t>
            </a:r>
          </a:p>
          <a:p>
            <a:r>
              <a:rPr lang="tr-TR" sz="2200" dirty="0" smtClean="0"/>
              <a:t>- Çocuğun ilgi duyacağı ve kendine olumlu yönleriyle örnek olacağı yetişkinler ve kendilerinden büyük çocuklarla sık sık beraber olmasının sağlanması, </a:t>
            </a:r>
          </a:p>
          <a:p>
            <a:endParaRPr lang="tr-TR" sz="2200" dirty="0" smtClean="0"/>
          </a:p>
          <a:p>
            <a:pPr>
              <a:buNone/>
            </a:pPr>
            <a:r>
              <a:rPr lang="tr-TR" sz="2400" b="1" dirty="0" smtClean="0"/>
              <a:t>Zihinsel olarak</a:t>
            </a:r>
            <a:r>
              <a:rPr lang="tr-TR" sz="2400" dirty="0" smtClean="0"/>
              <a:t>; </a:t>
            </a:r>
          </a:p>
          <a:p>
            <a:r>
              <a:rPr lang="tr-TR" sz="2200" dirty="0" smtClean="0"/>
              <a:t>- En azından okuma yazma öğrenilene ve temel hesap işlemlerini yapacak beceri elde edilene kadar okula devam edilmesi, </a:t>
            </a:r>
          </a:p>
          <a:p>
            <a:r>
              <a:rPr lang="tr-TR" sz="2200" dirty="0" smtClean="0"/>
              <a:t>- Özellikle çocuğun ileride onurlu bir yaşam için gerekli parayı kazanmasını sağlayacak beceriler başta olmak üzere, yaşamla ilgili tüm becerilerin geliştirilmesi, </a:t>
            </a:r>
          </a:p>
          <a:p>
            <a:r>
              <a:rPr lang="tr-TR" sz="2200" dirty="0" smtClean="0"/>
              <a:t>- Gerçekleri algılamasını ve sorgulamasını sağlayacak eleştirel düşünme yeteneğinin kazandırılması amaçlanır. </a:t>
            </a:r>
            <a:endParaRPr lang="tr-TR"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4">
              <a:lumMod val="60000"/>
              <a:lumOff val="40000"/>
            </a:schemeClr>
          </a:solidFill>
        </p:spPr>
        <p:txBody>
          <a:bodyPr>
            <a:normAutofit/>
          </a:bodyPr>
          <a:lstStyle/>
          <a:p>
            <a:endParaRPr lang="tr-TR" sz="2400" dirty="0" smtClean="0"/>
          </a:p>
          <a:p>
            <a:endParaRPr lang="tr-TR" sz="2400" dirty="0"/>
          </a:p>
          <a:p>
            <a:r>
              <a:rPr lang="tr-TR" sz="2400" dirty="0" smtClean="0"/>
              <a:t>Sosyal rehabilitasyon sürecinde </a:t>
            </a:r>
            <a:r>
              <a:rPr lang="tr-TR" sz="2400" b="1" i="1" dirty="0" smtClean="0"/>
              <a:t>en önemli aşamayı eğitim </a:t>
            </a:r>
            <a:r>
              <a:rPr lang="tr-TR" sz="2400" dirty="0" smtClean="0"/>
              <a:t>oluşturur. Çocukların pek çoğu okuma yazma bile bilmemektedir.Sokakta çalışan çocukların, zaman içinde, sokakta yaşama konusunda eğilim gösterdiği bilinmektedir. </a:t>
            </a:r>
          </a:p>
          <a:p>
            <a:pPr>
              <a:buNone/>
            </a:pPr>
            <a:r>
              <a:rPr lang="tr-TR" sz="2400" dirty="0" smtClean="0"/>
              <a:t>	Bu çocuklar için gayri resmi bir eğitim modeliyle okuma yazma öğretilmektedir. Bu sistemde çeşitli düzeylerdeki çocuklar gruplara ayrılarak eğitim görürler. Böylece çocuklar temel eğitimlerini almış olurlar. İkinci aşamada ise çocukların dışarıdan diploma alabilecek düzeye gelmeleri sağlanır. </a:t>
            </a:r>
          </a:p>
          <a:p>
            <a:r>
              <a:rPr lang="tr-TR" sz="2400" dirty="0" smtClean="0"/>
              <a:t>Sosyal rehabilitasyon kapsamı içerisinde çocuklara beceri ve yeteneklerini ortaya çıkarabilecek etkinlikler de yaptırılmaktadır.  </a:t>
            </a:r>
            <a:r>
              <a:rPr lang="tr-TR" sz="2200" i="1" dirty="0" smtClean="0"/>
              <a:t>(Oyun Odaları - Sanatsal Faaliyetler - Sportif Faaliyetler - Hayvan ve Bitki Yetiştirme)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290" y="2564904"/>
            <a:ext cx="9174290" cy="4293096"/>
          </a:xfrm>
          <a:solidFill>
            <a:schemeClr val="bg2"/>
          </a:solidFill>
        </p:spPr>
        <p:txBody>
          <a:bodyPr>
            <a:noAutofit/>
          </a:bodyPr>
          <a:lstStyle/>
          <a:p>
            <a:pPr>
              <a:lnSpc>
                <a:spcPct val="120000"/>
              </a:lnSpc>
            </a:pPr>
            <a:r>
              <a:rPr lang="tr-TR" sz="1800" dirty="0" smtClean="0"/>
              <a:t>Ülkemizde 1950‟li yıllarla birlikte sanayileşme, tarımsal makineye geçiş, toprakların miras yoluyla parçalanması gibi sebeplerle ortaya çıkan işgücü fazlası, kırsal kesimden şehirlere göç dalgasını oluşturmuştur. </a:t>
            </a:r>
          </a:p>
          <a:p>
            <a:pPr>
              <a:lnSpc>
                <a:spcPct val="120000"/>
              </a:lnSpc>
            </a:pPr>
            <a:r>
              <a:rPr lang="tr-TR" sz="1800" dirty="0" smtClean="0"/>
              <a:t>Göçle beraber insanların yaşamı etkilenmiş, hem şehircilik bağlarıyla gecekondulaşmalar başlamış, çekirdek aileden geniş aileye geçilmiştir. </a:t>
            </a:r>
          </a:p>
          <a:p>
            <a:pPr>
              <a:lnSpc>
                <a:spcPct val="120000"/>
              </a:lnSpc>
            </a:pPr>
            <a:r>
              <a:rPr lang="tr-TR" sz="1800" dirty="0" smtClean="0"/>
              <a:t>İnsanların düşük düzeyde eğitime sahip olmaları ve vasıfsız olmaları aile reisleri ailelerinin geçimini sağlamak için daha çok çalışmak zorunda kalmışlardır. Doğal olarak kadınlar da çalışma hayatına girmeye başlamışlardır. Bu durumdan en çok etkilenenler ise çocuklar olmuşlardır. </a:t>
            </a:r>
          </a:p>
          <a:p>
            <a:pPr>
              <a:lnSpc>
                <a:spcPct val="120000"/>
              </a:lnSpc>
            </a:pPr>
            <a:r>
              <a:rPr lang="tr-TR" sz="1800" b="1" dirty="0" smtClean="0">
                <a:solidFill>
                  <a:srgbClr val="FF0000"/>
                </a:solidFill>
              </a:rPr>
              <a:t>Aile fertlerinin tümünün çalışması çocukları yalnızlığa, aile denetiminin dışında yaşamaya itmiştir. Çocuklar belli bir yaşa gelince de aile bütçesine katkı sağlaması için okula gitmek yerine çalışmak zorunda kalmışlardır</a:t>
            </a:r>
            <a:r>
              <a:rPr lang="tr-TR" sz="1800" b="1" dirty="0" smtClean="0">
                <a:solidFill>
                  <a:schemeClr val="accent2">
                    <a:lumMod val="75000"/>
                  </a:schemeClr>
                </a:solidFill>
              </a:rPr>
              <a:t>. </a:t>
            </a:r>
            <a:endParaRPr lang="tr-TR" sz="1800" b="1" dirty="0">
              <a:solidFill>
                <a:schemeClr val="accent2">
                  <a:lumMod val="75000"/>
                </a:schemeClr>
              </a:solidFill>
            </a:endParaRPr>
          </a:p>
        </p:txBody>
      </p:sp>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205" y="0"/>
            <a:ext cx="5954801" cy="26152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2267744" cy="6858000"/>
          </a:xfrm>
          <a:solidFill>
            <a:schemeClr val="bg2"/>
          </a:solidFill>
        </p:spPr>
        <p:txBody>
          <a:bodyPr>
            <a:noAutofit/>
          </a:bodyPr>
          <a:lstStyle/>
          <a:p>
            <a:pPr algn="ctr">
              <a:lnSpc>
                <a:spcPct val="150000"/>
              </a:lnSpc>
            </a:pPr>
            <a:r>
              <a:rPr lang="tr-TR" sz="2400" b="1" dirty="0" smtClean="0">
                <a:solidFill>
                  <a:srgbClr val="C00000"/>
                </a:solidFill>
                <a:effectLst>
                  <a:outerShdw blurRad="38100" dist="38100" dir="2700000" algn="tl">
                    <a:srgbClr val="000000">
                      <a:alpha val="43137"/>
                    </a:srgbClr>
                  </a:outerShdw>
                </a:effectLst>
              </a:rPr>
              <a:t>BU ÇOCUKLAR İÇİN YAPILAN </a:t>
            </a:r>
            <a:r>
              <a:rPr lang="tr-TR" sz="2300" b="1" dirty="0" smtClean="0">
                <a:solidFill>
                  <a:srgbClr val="C00000"/>
                </a:solidFill>
                <a:effectLst>
                  <a:outerShdw blurRad="38100" dist="38100" dir="2700000" algn="tl">
                    <a:srgbClr val="000000">
                      <a:alpha val="43137"/>
                    </a:srgbClr>
                  </a:outerShdw>
                </a:effectLst>
              </a:rPr>
              <a:t>ÇALIŞMALAR</a:t>
            </a:r>
            <a:r>
              <a:rPr lang="tr-TR" sz="2400" b="1" dirty="0" smtClean="0">
                <a:solidFill>
                  <a:srgbClr val="C00000"/>
                </a:solidFill>
                <a:effectLst>
                  <a:outerShdw blurRad="38100" dist="38100" dir="2700000" algn="tl">
                    <a:srgbClr val="000000">
                      <a:alpha val="43137"/>
                    </a:srgbClr>
                  </a:outerShdw>
                </a:effectLst>
              </a:rPr>
              <a:t> VE </a:t>
            </a:r>
            <a:br>
              <a:rPr lang="tr-TR" sz="2400" b="1" dirty="0" smtClean="0">
                <a:solidFill>
                  <a:srgbClr val="C00000"/>
                </a:solidFill>
                <a:effectLst>
                  <a:outerShdw blurRad="38100" dist="38100" dir="2700000" algn="tl">
                    <a:srgbClr val="000000">
                      <a:alpha val="43137"/>
                    </a:srgbClr>
                  </a:outerShdw>
                </a:effectLst>
              </a:rPr>
            </a:br>
            <a:r>
              <a:rPr lang="tr-TR" sz="2400" b="1" dirty="0" smtClean="0">
                <a:solidFill>
                  <a:srgbClr val="C00000"/>
                </a:solidFill>
                <a:effectLst>
                  <a:outerShdw blurRad="38100" dist="38100" dir="2700000" algn="tl">
                    <a:srgbClr val="000000">
                      <a:alpha val="43137"/>
                    </a:srgbClr>
                  </a:outerShdw>
                </a:effectLst>
              </a:rPr>
              <a:t>BU KURUMLAR NELERDİR?</a:t>
            </a:r>
            <a:endParaRPr lang="tr-TR" sz="2400" b="1" dirty="0">
              <a:solidFill>
                <a:srgbClr val="C00000"/>
              </a:solidFill>
              <a:effectLst>
                <a:outerShdw blurRad="38100" dist="38100" dir="2700000" algn="tl">
                  <a:srgbClr val="000000">
                    <a:alpha val="43137"/>
                  </a:srgbClr>
                </a:outerShdw>
              </a:effectLst>
            </a:endParaRPr>
          </a:p>
        </p:txBody>
      </p:sp>
      <p:pic>
        <p:nvPicPr>
          <p:cNvPr id="4" name="3 Resim" descr="Tablo SokaktaYasayanCalistirilanCocuklar"/>
          <p:cNvPicPr/>
          <p:nvPr/>
        </p:nvPicPr>
        <p:blipFill rotWithShape="1">
          <a:blip r:embed="rId2"/>
          <a:srcRect t="6516"/>
          <a:stretch/>
        </p:blipFill>
        <p:spPr bwMode="auto">
          <a:xfrm>
            <a:off x="2483768" y="44624"/>
            <a:ext cx="6660232" cy="6741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055" y="0"/>
            <a:ext cx="9144000" cy="6858000"/>
          </a:xfrm>
          <a:solidFill>
            <a:schemeClr val="bg2"/>
          </a:solidFill>
        </p:spPr>
        <p:txBody>
          <a:bodyPr>
            <a:noAutofit/>
          </a:bodyPr>
          <a:lstStyle/>
          <a:p>
            <a:pPr marL="82296" indent="0" algn="ctr">
              <a:buNone/>
            </a:pPr>
            <a:endParaRPr lang="tr-TR" sz="2000" b="1" dirty="0" smtClean="0"/>
          </a:p>
          <a:p>
            <a:pPr marL="82296" indent="0" algn="ctr">
              <a:buNone/>
            </a:pPr>
            <a:r>
              <a:rPr lang="tr-TR" sz="2800" b="1" dirty="0" smtClean="0"/>
              <a:t>Sokak </a:t>
            </a:r>
            <a:r>
              <a:rPr lang="tr-TR" sz="2800" b="1" dirty="0"/>
              <a:t>Çocukları Koordinasyon Merkezi </a:t>
            </a:r>
          </a:p>
          <a:p>
            <a:r>
              <a:rPr lang="tr-TR" sz="2000" dirty="0" smtClean="0"/>
              <a:t>Sokak ofisi, barınak ve mobil ekipleri bünyesinde bulunduran, bu birimler arasındaki işbirliği ve koordinasyonu sağlayan merkezdir. </a:t>
            </a:r>
          </a:p>
          <a:p>
            <a:pPr algn="ctr">
              <a:buNone/>
            </a:pPr>
            <a:endParaRPr lang="tr-TR" sz="2000" b="1" dirty="0" smtClean="0"/>
          </a:p>
          <a:p>
            <a:pPr algn="ctr">
              <a:buNone/>
            </a:pPr>
            <a:r>
              <a:rPr lang="tr-TR" sz="2000" b="1" dirty="0" smtClean="0"/>
              <a:t>Mobil </a:t>
            </a:r>
            <a:r>
              <a:rPr lang="tr-TR" sz="2000" b="1" dirty="0"/>
              <a:t>Ekip </a:t>
            </a:r>
            <a:endParaRPr lang="tr-TR" sz="2000" dirty="0" smtClean="0"/>
          </a:p>
          <a:p>
            <a:r>
              <a:rPr lang="tr-TR" sz="2000" dirty="0" smtClean="0"/>
              <a:t>Meslek </a:t>
            </a:r>
            <a:r>
              <a:rPr lang="tr-TR" sz="2000" dirty="0"/>
              <a:t>elemanları, önder çocuk ve kolluk kuvvetlerinden oluşmakta olup, Koordinasyon Merkezine bağlı olarak, sokaktaki çocukların tespit edilmesi ve uygun kuruluşa yerleştirilmesini amaçlayan birimdir. </a:t>
            </a:r>
          </a:p>
          <a:p>
            <a:r>
              <a:rPr lang="tr-TR" sz="2000" dirty="0" smtClean="0"/>
              <a:t>Sokak </a:t>
            </a:r>
            <a:r>
              <a:rPr lang="tr-TR" sz="2000" dirty="0"/>
              <a:t>çalışmaları ile “ sokakta yaşayan ve çalışan ” çocukları tespit edecek ve sokakta yaşayan çocuğu, durumuna uygun bir merkeze teslim edecektir. </a:t>
            </a:r>
          </a:p>
          <a:p>
            <a:pPr>
              <a:lnSpc>
                <a:spcPct val="120000"/>
              </a:lnSpc>
            </a:pPr>
            <a:r>
              <a:rPr lang="tr-TR" sz="2000" dirty="0" smtClean="0"/>
              <a:t>Sokakta </a:t>
            </a:r>
            <a:r>
              <a:rPr lang="tr-TR" sz="2000" dirty="0"/>
              <a:t>yaşayan ve bir merkeze gitmeyi reddeden çocuklar, isteğine bakılmaksızın, yalnızca çocuğun korunması amacıyla, durumuna uygun bir merkeze teslim edecektir. </a:t>
            </a:r>
          </a:p>
          <a:p>
            <a:pPr>
              <a:lnSpc>
                <a:spcPct val="120000"/>
              </a:lnSpc>
            </a:pPr>
            <a:r>
              <a:rPr lang="tr-TR" sz="2000" dirty="0" smtClean="0"/>
              <a:t>Merkez </a:t>
            </a:r>
            <a:r>
              <a:rPr lang="tr-TR" sz="2000" dirty="0"/>
              <a:t>hizmetlerini reddeden çocuğu, </a:t>
            </a:r>
            <a:r>
              <a:rPr lang="tr-TR" sz="2000" dirty="0" smtClean="0"/>
              <a:t> </a:t>
            </a:r>
            <a:r>
              <a:rPr lang="tr-TR" sz="2000" dirty="0" err="1" smtClean="0"/>
              <a:t>Barınak‟a</a:t>
            </a:r>
            <a:r>
              <a:rPr lang="tr-TR" sz="2000" dirty="0" smtClean="0"/>
              <a:t> </a:t>
            </a:r>
            <a:r>
              <a:rPr lang="tr-TR" sz="2000" dirty="0"/>
              <a:t>teslim edecektir. </a:t>
            </a:r>
            <a:endParaRPr lang="tr-TR"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562" y="0"/>
            <a:ext cx="9144000" cy="6858000"/>
          </a:xfrm>
          <a:solidFill>
            <a:schemeClr val="bg2"/>
          </a:solidFill>
        </p:spPr>
        <p:txBody>
          <a:bodyPr>
            <a:noAutofit/>
          </a:bodyPr>
          <a:lstStyle/>
          <a:p>
            <a:pPr marL="82296" indent="0" algn="ctr">
              <a:lnSpc>
                <a:spcPct val="120000"/>
              </a:lnSpc>
              <a:buNone/>
            </a:pPr>
            <a:r>
              <a:rPr lang="tr-TR" sz="2000" b="1" dirty="0"/>
              <a:t>Sokak Ofisleri </a:t>
            </a:r>
            <a:endParaRPr lang="tr-TR" sz="2000" dirty="0"/>
          </a:p>
          <a:p>
            <a:pPr>
              <a:lnSpc>
                <a:spcPct val="120000"/>
              </a:lnSpc>
            </a:pPr>
            <a:r>
              <a:rPr lang="tr-TR" sz="2000" dirty="0"/>
              <a:t>Şehir merkezlerinde, kolayca ulaşılabilecek yerlerde bulunan; çocukların durumları ile vatandaşlar tarafından yönlendirilen birimlerdir. </a:t>
            </a:r>
          </a:p>
          <a:p>
            <a:pPr>
              <a:lnSpc>
                <a:spcPct val="120000"/>
              </a:lnSpc>
            </a:pPr>
            <a:r>
              <a:rPr lang="tr-TR" sz="2000" dirty="0"/>
              <a:t>Sokakta çalışan veya yaşayan çocukların yoğun olarak bulundukları bölgelerde ve gar, terminal gibi yerlerde kurulacak prefabrik ya da konteynırlarda hizmet sunacaktır. </a:t>
            </a:r>
          </a:p>
          <a:p>
            <a:pPr>
              <a:lnSpc>
                <a:spcPct val="120000"/>
              </a:lnSpc>
            </a:pPr>
            <a:r>
              <a:rPr lang="tr-TR" sz="2000" dirty="0"/>
              <a:t>Sokakta çalışan ya da yaşayan tüm çocukların, güven ilişkisi kurularak, diğer hizmetlerden yaralanmaları amacıyla ikna çalışmalarını gerçekleştirecektir. </a:t>
            </a:r>
          </a:p>
          <a:p>
            <a:pPr marL="82296" indent="0">
              <a:lnSpc>
                <a:spcPct val="120000"/>
              </a:lnSpc>
              <a:buNone/>
            </a:pPr>
            <a:endParaRPr lang="tr-TR" sz="2000" b="1" dirty="0" smtClean="0"/>
          </a:p>
          <a:p>
            <a:pPr marL="82296" indent="0" algn="ctr">
              <a:lnSpc>
                <a:spcPct val="120000"/>
              </a:lnSpc>
              <a:buNone/>
            </a:pPr>
            <a:r>
              <a:rPr lang="tr-TR" sz="2000" b="1" dirty="0" smtClean="0"/>
              <a:t>Barınak</a:t>
            </a:r>
          </a:p>
          <a:p>
            <a:r>
              <a:rPr lang="tr-TR" sz="2000" dirty="0"/>
              <a:t>Madde bağımlısı olduğu halde, bırakma eğilimi göstermeyen çocukla, tedavi almak isteyen çocuk arasında bir filtre fonksiyonu üstlenecektir. Çocukları yönlendirmek ve ikna çalışmaları yapmak üzere görevlendirilir. </a:t>
            </a:r>
          </a:p>
          <a:p>
            <a:r>
              <a:rPr lang="tr-TR" sz="2000" dirty="0" smtClean="0"/>
              <a:t> </a:t>
            </a:r>
            <a:r>
              <a:rPr lang="tr-TR" sz="2000" dirty="0"/>
              <a:t>Barınakta kalan çocuklara, reddettikleri, tıbbi ve sosyal rehabilitasyon süreci hakkında bilgi verecek, çocukları bu hizmetlere yönlendirebilmek için ikna çalışmalarını gerçekleştirmek üzere, belirlenmiş bir süreyi barınakta geçirmelerini sağlayacaktır. </a:t>
            </a:r>
          </a:p>
          <a:p>
            <a:r>
              <a:rPr lang="tr-TR" sz="2000" dirty="0" smtClean="0"/>
              <a:t>Çocuklara </a:t>
            </a:r>
            <a:r>
              <a:rPr lang="tr-TR" sz="2000" dirty="0"/>
              <a:t>ve gençlere, barınma, </a:t>
            </a:r>
            <a:r>
              <a:rPr lang="tr-TR" sz="2000" dirty="0" smtClean="0"/>
              <a:t>beslenme, gerekli </a:t>
            </a:r>
            <a:r>
              <a:rPr lang="tr-TR" sz="2000" dirty="0"/>
              <a:t>hallerde acil sağlık hizmetleri </a:t>
            </a:r>
            <a:r>
              <a:rPr lang="tr-TR" sz="2000" dirty="0" smtClean="0"/>
              <a:t>sunacaktır</a:t>
            </a:r>
            <a:r>
              <a:rPr lang="tr-TR" sz="2000" dirty="0"/>
              <a:t>. </a:t>
            </a:r>
            <a:endParaRPr lang="tr-TR" sz="2000" dirty="0" smtClean="0"/>
          </a:p>
          <a:p>
            <a:pPr marL="82296" indent="0">
              <a:lnSpc>
                <a:spcPct val="120000"/>
              </a:lnSpc>
              <a:buNone/>
            </a:pPr>
            <a:r>
              <a:rPr lang="tr-TR" sz="2000" b="1" dirty="0" smtClean="0"/>
              <a:t>	</a:t>
            </a:r>
            <a:endParaRPr lang="tr-TR"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bg2"/>
          </a:solidFill>
        </p:spPr>
        <p:txBody>
          <a:bodyPr>
            <a:normAutofit lnSpcReduction="10000"/>
          </a:bodyPr>
          <a:lstStyle/>
          <a:p>
            <a:pPr marL="82296" indent="0">
              <a:lnSpc>
                <a:spcPct val="120000"/>
              </a:lnSpc>
              <a:buNone/>
            </a:pPr>
            <a:r>
              <a:rPr lang="tr-TR" sz="1800" b="1" dirty="0" smtClean="0"/>
              <a:t>	</a:t>
            </a:r>
          </a:p>
          <a:p>
            <a:pPr marL="82296" indent="0" algn="ctr">
              <a:lnSpc>
                <a:spcPct val="120000"/>
              </a:lnSpc>
              <a:buNone/>
            </a:pPr>
            <a:r>
              <a:rPr lang="tr-TR" sz="2000" b="1" dirty="0" smtClean="0"/>
              <a:t>İlk </a:t>
            </a:r>
            <a:r>
              <a:rPr lang="tr-TR" sz="2000" b="1" dirty="0"/>
              <a:t>Adım İstasyonu</a:t>
            </a:r>
          </a:p>
          <a:p>
            <a:r>
              <a:rPr lang="tr-TR" sz="2000" dirty="0"/>
              <a:t>Mobil ekiplerce teslim edilen, kendiliğinden gelen, sokakta yaşayan, madde kullanan bu alışkanlığından uzaklaşma kararı veren veya madde kullanmayan çocuk ve/veya gençlerin, öncelikle hijyen-öz bakım, beslenme, sağlık, giyim ve benzeri temel ihtiyaçlarını karşılayacaktır. </a:t>
            </a:r>
          </a:p>
          <a:p>
            <a:r>
              <a:rPr lang="tr-TR" sz="2000" dirty="0"/>
              <a:t>Çocuğa, psikiyatrik destek sağlayacaktır, çocukların aileleri var ise, çocuklarla aileleri arasında iletişimi sağlama yönünde çalışmalar yapacaktır. </a:t>
            </a:r>
          </a:p>
          <a:p>
            <a:r>
              <a:rPr lang="tr-TR" sz="2000" dirty="0"/>
              <a:t>Madde bağımlısı olan çocuk ve genci, tedaviye hazır hale geldiğinde, tıbbi rehabilitasyon merkezine teslim edecektir. </a:t>
            </a:r>
          </a:p>
          <a:p>
            <a:pPr marL="82296" indent="0">
              <a:buNone/>
            </a:pPr>
            <a:endParaRPr lang="tr-TR" sz="2000" b="1" dirty="0"/>
          </a:p>
          <a:p>
            <a:pPr marL="82296" indent="0">
              <a:buNone/>
            </a:pPr>
            <a:endParaRPr lang="tr-TR" sz="1100" b="1" dirty="0" smtClean="0"/>
          </a:p>
          <a:p>
            <a:pPr marL="82296" indent="0" algn="ctr">
              <a:buNone/>
            </a:pPr>
            <a:r>
              <a:rPr lang="tr-TR" sz="2000" b="1" dirty="0" smtClean="0"/>
              <a:t>Sosyal </a:t>
            </a:r>
            <a:r>
              <a:rPr lang="tr-TR" sz="2000" b="1" dirty="0"/>
              <a:t>Rehabilitasyon Merkezi</a:t>
            </a:r>
            <a:endParaRPr lang="tr-TR" sz="2000" dirty="0" smtClean="0"/>
          </a:p>
          <a:p>
            <a:r>
              <a:rPr lang="tr-TR" sz="2000" dirty="0" smtClean="0"/>
              <a:t>Çocuklara sosyal, kişisel sorumluluk bilinci kazandıracaktır. </a:t>
            </a:r>
          </a:p>
          <a:p>
            <a:r>
              <a:rPr lang="tr-TR" sz="2000" dirty="0" smtClean="0"/>
              <a:t>Kurallara uyma alışkanlığı kazandıracaktır. </a:t>
            </a:r>
          </a:p>
          <a:p>
            <a:r>
              <a:rPr lang="tr-TR" sz="2000" dirty="0" smtClean="0"/>
              <a:t>Bünyesinde yer alan birimler aracılığı ile çocuğu, meslek edindirmeye yönelik mesleki eğitime veya örgün eğitime hazırlayacaktır. </a:t>
            </a:r>
          </a:p>
          <a:p>
            <a:r>
              <a:rPr lang="tr-TR" sz="2000" dirty="0" smtClean="0"/>
              <a:t>Yapılan çalışmalar sonucunda, sosyal rehabilitasyon sürecini tamamlama aşamasına gelen çocukları; SHÇEK kuruluşlarına,YİBO ve PİO‟lara, Gençlik Evlerine yönlendirecektir.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196752"/>
          </a:xfrm>
          <a:solidFill>
            <a:schemeClr val="bg2"/>
          </a:solidFill>
        </p:spPr>
        <p:txBody>
          <a:bodyPr>
            <a:noAutofit/>
          </a:bodyPr>
          <a:lstStyle/>
          <a:p>
            <a:pPr algn="ctr"/>
            <a:r>
              <a:rPr lang="tr-TR" sz="3800" b="1" dirty="0" smtClean="0">
                <a:solidFill>
                  <a:srgbClr val="7030A0"/>
                </a:solidFill>
                <a:effectLst>
                  <a:outerShdw blurRad="38100" dist="38100" dir="2700000" algn="tl">
                    <a:srgbClr val="000000">
                      <a:alpha val="43137"/>
                    </a:srgbClr>
                  </a:outerShdw>
                </a:effectLst>
              </a:rPr>
              <a:t>YÜRÜTÜLEN HUKİKİ ÇALIŞMALAR </a:t>
            </a:r>
            <a:endParaRPr lang="tr-TR" sz="3800" dirty="0">
              <a:solidFill>
                <a:srgbClr val="7030A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0" y="1196752"/>
            <a:ext cx="9144000" cy="5661248"/>
          </a:xfrm>
          <a:solidFill>
            <a:schemeClr val="accent2">
              <a:lumMod val="60000"/>
              <a:lumOff val="40000"/>
            </a:schemeClr>
          </a:solidFill>
        </p:spPr>
        <p:txBody>
          <a:bodyPr>
            <a:normAutofit fontScale="92500" lnSpcReduction="20000"/>
          </a:bodyPr>
          <a:lstStyle/>
          <a:p>
            <a:pPr marL="82296" indent="0" algn="ctr">
              <a:buNone/>
            </a:pPr>
            <a:endParaRPr lang="tr-TR" b="1" dirty="0">
              <a:latin typeface="Times New Roman" panose="02020603050405020304" pitchFamily="18" charset="0"/>
              <a:cs typeface="Times New Roman" panose="02020603050405020304" pitchFamily="18" charset="0"/>
            </a:endParaRPr>
          </a:p>
          <a:p>
            <a:pPr marL="82296" indent="0" algn="ctr">
              <a:lnSpc>
                <a:spcPct val="150000"/>
              </a:lnSpc>
              <a:buNone/>
            </a:pPr>
            <a:r>
              <a:rPr lang="tr-TR" b="1" u="sng" dirty="0" smtClean="0">
                <a:solidFill>
                  <a:srgbClr val="7030A0"/>
                </a:solidFill>
                <a:latin typeface="Times New Roman" panose="02020603050405020304" pitchFamily="18" charset="0"/>
                <a:cs typeface="Times New Roman" panose="02020603050405020304" pitchFamily="18" charset="0"/>
              </a:rPr>
              <a:t>DÜNYADA</a:t>
            </a:r>
          </a:p>
          <a:p>
            <a:pPr marL="82296" indent="0" algn="ctr">
              <a:lnSpc>
                <a:spcPct val="150000"/>
              </a:lnSpc>
              <a:buNone/>
            </a:pPr>
            <a:r>
              <a:rPr lang="tr-TR" b="1" u="sng" dirty="0" smtClean="0">
                <a:solidFill>
                  <a:srgbClr val="7030A0"/>
                </a:solidFill>
                <a:latin typeface="Times New Roman" panose="02020603050405020304" pitchFamily="18" charset="0"/>
                <a:cs typeface="Times New Roman" panose="02020603050405020304" pitchFamily="18" charset="0"/>
              </a:rPr>
              <a:t> ÇOCUKLARIN HAKLARI, VARLIĞI, GÜVENLİĞİ VB.  </a:t>
            </a:r>
          </a:p>
          <a:p>
            <a:pPr marL="82296" indent="0" algn="ctr">
              <a:lnSpc>
                <a:spcPct val="150000"/>
              </a:lnSpc>
              <a:buNone/>
            </a:pPr>
            <a:r>
              <a:rPr lang="tr-TR" b="1" u="sng" dirty="0" smtClean="0">
                <a:solidFill>
                  <a:srgbClr val="7030A0"/>
                </a:solidFill>
                <a:latin typeface="Times New Roman" panose="02020603050405020304" pitchFamily="18" charset="0"/>
                <a:cs typeface="Times New Roman" panose="02020603050405020304" pitchFamily="18" charset="0"/>
              </a:rPr>
              <a:t>ÇEŞİTLİ YASAL DÜZENLEMELERLE GÜVENCE ALTINA ALINMIŞTIR..</a:t>
            </a:r>
          </a:p>
          <a:p>
            <a:pPr marL="82296" indent="0" algn="ctr">
              <a:lnSpc>
                <a:spcPct val="150000"/>
              </a:lnSpc>
              <a:buNone/>
            </a:pPr>
            <a:endParaRPr lang="tr-TR" b="1" u="sng" dirty="0" smtClean="0">
              <a:solidFill>
                <a:srgbClr val="7030A0"/>
              </a:solidFill>
              <a:latin typeface="Times New Roman" panose="02020603050405020304" pitchFamily="18" charset="0"/>
              <a:cs typeface="Times New Roman" panose="02020603050405020304" pitchFamily="18" charset="0"/>
            </a:endParaRPr>
          </a:p>
          <a:p>
            <a:pPr marL="82296" indent="0" algn="ctr">
              <a:lnSpc>
                <a:spcPct val="150000"/>
              </a:lnSpc>
              <a:buNone/>
            </a:pPr>
            <a:r>
              <a:rPr lang="tr-TR" sz="2400" smtClean="0">
                <a:solidFill>
                  <a:srgbClr val="7030A0"/>
                </a:solidFill>
                <a:latin typeface="Times New Roman" panose="02020603050405020304" pitchFamily="18" charset="0"/>
                <a:cs typeface="Times New Roman" panose="02020603050405020304" pitchFamily="18" charset="0"/>
              </a:rPr>
              <a:t>VE</a:t>
            </a:r>
          </a:p>
          <a:p>
            <a:pPr marL="82296" indent="0" algn="ctr">
              <a:lnSpc>
                <a:spcPct val="150000"/>
              </a:lnSpc>
              <a:buNone/>
            </a:pPr>
            <a:r>
              <a:rPr lang="tr-TR" sz="2400" smtClean="0">
                <a:solidFill>
                  <a:srgbClr val="7030A0"/>
                </a:solidFill>
                <a:latin typeface="Times New Roman" panose="02020603050405020304" pitchFamily="18" charset="0"/>
                <a:cs typeface="Times New Roman" panose="02020603050405020304" pitchFamily="18" charset="0"/>
              </a:rPr>
              <a:t>(ALO 183 İHBAR HATTI)</a:t>
            </a:r>
            <a:endParaRPr lang="tr-TR" sz="2400" dirty="0" smtClean="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2">
              <a:lumMod val="60000"/>
              <a:lumOff val="40000"/>
            </a:schemeClr>
          </a:solidFill>
        </p:spPr>
        <p:txBody>
          <a:bodyPr>
            <a:normAutofit fontScale="55000" lnSpcReduction="20000"/>
          </a:bodyPr>
          <a:lstStyle/>
          <a:p>
            <a:pPr marL="82296" indent="0">
              <a:buNone/>
            </a:pPr>
            <a:endParaRPr lang="tr-TR" b="1" dirty="0" smtClean="0"/>
          </a:p>
          <a:p>
            <a:pPr marL="82296" indent="0">
              <a:buNone/>
            </a:pPr>
            <a:r>
              <a:rPr lang="tr-TR" b="1" dirty="0"/>
              <a:t> </a:t>
            </a:r>
            <a:r>
              <a:rPr lang="tr-TR" b="1" dirty="0" smtClean="0"/>
              <a:t>     1.Birleşmiş Milletler Çocuk Hakları Sözleşmesi </a:t>
            </a:r>
          </a:p>
          <a:p>
            <a:r>
              <a:rPr lang="tr-TR" dirty="0" smtClean="0"/>
              <a:t>Birleşmiş Milletler Çocuk Hakları Sözleşmesine göre 18 yaşına kadar her birey çocuk sayılır. </a:t>
            </a:r>
          </a:p>
          <a:p>
            <a:r>
              <a:rPr lang="tr-TR" dirty="0" smtClean="0"/>
              <a:t>Çocuğun; özel yaşantısına, aile, konut ve iletişimine keyfi ya da haksız bir biçimde müdahale yapılamaz. Onur ve itibarına da haksız olarak saldırılamaz. Çocuğun yasa tarafından korunmaya hakkı vardır. Çocuğun; en iyi sağlık düzeyine kavuşma, tıbbi bakım ve rehabilitasyon hizmetlerini veren kuruluşlardan yararlanma hakkı vardır. Devletler, bu haklardan yoksun bırakılmamasını güvence altına almak için çaba gösterirler. Çocuğun; sosyal sigorta dahil, sosyal güvenlikten yararlanma hakkı vardır. Devletler bu haklar için ulusal hukuklarında gerekli önlemleri alır. Hiçbir çocuk, işkence veya diğer zalimce muamele ve cezaya tabi tutulamaz. Hiçbir çocuk yasadışı veya keyfi biçimde özgürlüğünden yoksun bırakılamaz. Tüm dünya çocukları bu bildirgedeki haklardan din, dil, ırk, renk, cinsiyet, milliyet, mülkiyet, siyasi, sosyal sınıf ayrımı yapılmaksızın yararlanmalıdır. </a:t>
            </a:r>
          </a:p>
          <a:p>
            <a:endParaRPr lang="tr-TR" b="1" dirty="0" smtClean="0"/>
          </a:p>
          <a:p>
            <a:pPr marL="82296" indent="0">
              <a:buNone/>
            </a:pPr>
            <a:r>
              <a:rPr lang="tr-TR" b="1" dirty="0"/>
              <a:t> </a:t>
            </a:r>
            <a:r>
              <a:rPr lang="tr-TR" b="1" dirty="0" smtClean="0"/>
              <a:t>    2.Çocuk Haklarına ilişkin Avrupa Sözleşmesi </a:t>
            </a:r>
          </a:p>
          <a:p>
            <a:r>
              <a:rPr lang="tr-TR" dirty="0" smtClean="0"/>
              <a:t>Bu sözleşmenin amacı, adli merci önündeki çocukları ilgilendiren; davalar, çocukların ikameti, çocuklarla şahsi ilişki kurulması gibi velayet sorumluluklarına ilişkin davalardır. Türkiye Cumhuriyeti sözleşmenin adli bir makam önündeki aile hukuku davalarında uygulanacağını beyan eder. Boşanma ve ayrılık davaları, çocukların velayetine ilişkin davalar, ebeveynle çocuk arasında kişisel ilişki kurulması, babalığın mahkeme kararı ile kurulması. </a:t>
            </a:r>
          </a:p>
          <a:p>
            <a:pPr>
              <a:buNone/>
            </a:pPr>
            <a:r>
              <a:rPr lang="tr-TR" dirty="0" smtClean="0"/>
              <a:t>	Amaç: </a:t>
            </a:r>
          </a:p>
          <a:p>
            <a:pPr>
              <a:buNone/>
            </a:pPr>
            <a:r>
              <a:rPr lang="tr-TR" dirty="0" smtClean="0"/>
              <a:t>	Çocuk haklarını geliştirme, çocuk haklarını Avrupa Konseyi'nin tüm politikalarına içselleştirme, çocuklara yönelik şiddetin ortadan kaldırılması için üç yıllık eylem planı uygulanması, cinsel sömürüye karşı özel önlem alınması, çocuklara yönelik şiddetin çocuk haklarını ihlal ettiğini, gelişimini kösteklediğini, Çocukların kırılgan ve savunmasız oldukları, büyüme ve gelişme için yetişkinlere bağımlı bulunduklarını, Avrupa </a:t>
            </a:r>
            <a:r>
              <a:rPr lang="tr-TR" dirty="0" err="1" smtClean="0"/>
              <a:t>İHS‟nin</a:t>
            </a:r>
            <a:r>
              <a:rPr lang="tr-TR" dirty="0" smtClean="0"/>
              <a:t> çocuklar dahil herkese işkenceye, insanlık dışı ve aşağılayıcı muameleye karşı güvence sağladığını kabul eder. </a:t>
            </a:r>
            <a:endParaRPr lang="tr-TR" dirty="0"/>
          </a:p>
        </p:txBody>
      </p:sp>
    </p:spTree>
    <p:extLst>
      <p:ext uri="{BB962C8B-B14F-4D97-AF65-F5344CB8AC3E}">
        <p14:creationId xmlns:p14="http://schemas.microsoft.com/office/powerpoint/2010/main" xmlns="" val="1469550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60648"/>
            <a:ext cx="7498080" cy="1143000"/>
          </a:xfrm>
        </p:spPr>
        <p:txBody>
          <a:bodyPr/>
          <a:lstStyle/>
          <a:p>
            <a:endParaRPr lang="tr-TR" dirty="0"/>
          </a:p>
        </p:txBody>
      </p:sp>
      <p:sp>
        <p:nvSpPr>
          <p:cNvPr id="3" name="2 İçerik Yer Tutucusu"/>
          <p:cNvSpPr>
            <a:spLocks noGrp="1"/>
          </p:cNvSpPr>
          <p:nvPr>
            <p:ph idx="1"/>
          </p:nvPr>
        </p:nvSpPr>
        <p:spPr>
          <a:xfrm>
            <a:off x="0" y="0"/>
            <a:ext cx="9144000" cy="6858000"/>
          </a:xfrm>
          <a:solidFill>
            <a:schemeClr val="accent2">
              <a:lumMod val="60000"/>
              <a:lumOff val="40000"/>
            </a:schemeClr>
          </a:solidFill>
        </p:spPr>
        <p:txBody>
          <a:bodyPr>
            <a:noAutofit/>
          </a:bodyPr>
          <a:lstStyle/>
          <a:p>
            <a:pPr marL="82296" indent="0">
              <a:buNone/>
            </a:pPr>
            <a:r>
              <a:rPr lang="tr-TR" sz="1500" b="1" dirty="0" smtClean="0"/>
              <a:t>      3 Avrupa Konseyi Kılavuzları: </a:t>
            </a:r>
          </a:p>
          <a:p>
            <a:r>
              <a:rPr lang="tr-TR" sz="1500" dirty="0" smtClean="0"/>
              <a:t>Çocuğun haklarına ilişkin saygı kültürü oluşturulmalıdır: </a:t>
            </a:r>
          </a:p>
          <a:p>
            <a:r>
              <a:rPr lang="tr-TR" sz="1500" dirty="0" smtClean="0"/>
              <a:t>-Çalışmaların hedefi, çocuklar, çocukluk ve çocuklara yönelik şiddete bakışta nitel bir değişim sağlanması olmalıdır. </a:t>
            </a:r>
          </a:p>
          <a:p>
            <a:r>
              <a:rPr lang="tr-TR" sz="1500" dirty="0" smtClean="0"/>
              <a:t>-Şiddetle ilgili temeldeki ekonomik ve toplumsal koşullar ele alınmalıdır. </a:t>
            </a:r>
          </a:p>
          <a:p>
            <a:r>
              <a:rPr lang="tr-TR" sz="1500" dirty="0" smtClean="0"/>
              <a:t>-Değişim, çocuk haklarına yönelik gerçek bir saygı kültürü nüfus ettiğinde sağlanabilecektir. </a:t>
            </a:r>
          </a:p>
          <a:p>
            <a:r>
              <a:rPr lang="tr-TR" sz="1500" dirty="0" smtClean="0"/>
              <a:t>Eğitim ve duyarlılık geliştirme: </a:t>
            </a:r>
          </a:p>
          <a:p>
            <a:r>
              <a:rPr lang="tr-TR" sz="1500" dirty="0" smtClean="0"/>
              <a:t>-Çocuk haklarına ilişkin bilgilerin çocuklar, yetişkinler arasında yaygınlaştırılması devletin sorumluluğudur. </a:t>
            </a:r>
          </a:p>
          <a:p>
            <a:r>
              <a:rPr lang="tr-TR" sz="1500" dirty="0" smtClean="0"/>
              <a:t>-Çocuk hakları konusunun okul müfredatına içselleştirilmesi, </a:t>
            </a:r>
          </a:p>
          <a:p>
            <a:r>
              <a:rPr lang="tr-TR" sz="1500" dirty="0" smtClean="0"/>
              <a:t>-Çocuklar için çalışanların çocuk hakları konusunda eğitilmesi, </a:t>
            </a:r>
          </a:p>
          <a:p>
            <a:r>
              <a:rPr lang="tr-TR" sz="1500" dirty="0" smtClean="0"/>
              <a:t>-Halkı bilgilendirme, medya kampanyasıyla duyarlılık yaratılması, </a:t>
            </a:r>
          </a:p>
          <a:p>
            <a:r>
              <a:rPr lang="tr-TR" sz="1500" dirty="0" smtClean="0"/>
              <a:t>Şiddetin yasaklanması: </a:t>
            </a:r>
          </a:p>
          <a:p>
            <a:r>
              <a:rPr lang="tr-TR" sz="1500" dirty="0" smtClean="0"/>
              <a:t>Çocuğu şiddetten korumak devletin görevidir. </a:t>
            </a:r>
          </a:p>
          <a:p>
            <a:r>
              <a:rPr lang="tr-TR" sz="1500" dirty="0" smtClean="0"/>
              <a:t>Tüm çocuklara koruma sağlayacak uygun; </a:t>
            </a:r>
          </a:p>
          <a:p>
            <a:r>
              <a:rPr lang="tr-TR" sz="1500" dirty="0" smtClean="0"/>
              <a:t>-Yasal, </a:t>
            </a:r>
          </a:p>
          <a:p>
            <a:r>
              <a:rPr lang="tr-TR" sz="1500" dirty="0" smtClean="0"/>
              <a:t>-İdari, </a:t>
            </a:r>
          </a:p>
          <a:p>
            <a:r>
              <a:rPr lang="tr-TR" sz="1500" dirty="0" smtClean="0"/>
              <a:t>-Toplumsal ve eğitsel önlemler alınmalıdır. </a:t>
            </a:r>
          </a:p>
          <a:p>
            <a:r>
              <a:rPr lang="tr-TR" sz="1500" dirty="0" smtClean="0"/>
              <a:t>Aile içinde ve dışında, ıslah, disiplin altına alma ve cezalandırma amaçlarına yönelik olanlar dahil her türlü şiddetle ilgili hukuksal savunma ve yetkilendirmeler ortadan kaldırılmalıdır. Cinsel şiddet ve </a:t>
            </a:r>
            <a:r>
              <a:rPr lang="tr-TR" sz="1500" dirty="0" err="1" smtClean="0"/>
              <a:t>suistimalin</a:t>
            </a:r>
            <a:r>
              <a:rPr lang="tr-TR" sz="1500" dirty="0" smtClean="0"/>
              <a:t> her biçimi, çocuk fuhşu, çocuk pornografisi, seyahat ve turizmde cinsel sömürü, erken veya zorla evlendirme, namus cinayeti, çocukların şiddet içeren zararlı içeriğe maruz bırakılması, bakım kurumlarındaki her türlü şiddet, her türlü fiziksel, psikolojik ceza, aile içinde ve evde şiddet sonlanmalıdır. </a:t>
            </a:r>
            <a:endParaRPr lang="tr-TR" sz="15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0"/>
            <a:ext cx="9144000" cy="6858000"/>
          </a:xfrm>
          <a:solidFill>
            <a:schemeClr val="accent2">
              <a:lumMod val="60000"/>
              <a:lumOff val="40000"/>
            </a:schemeClr>
          </a:solidFill>
        </p:spPr>
        <p:txBody>
          <a:bodyPr>
            <a:normAutofit fontScale="25000" lnSpcReduction="20000"/>
          </a:bodyPr>
          <a:lstStyle/>
          <a:p>
            <a:endParaRPr lang="tr-TR" dirty="0" smtClean="0"/>
          </a:p>
          <a:p>
            <a:pPr marL="82296" indent="0">
              <a:buNone/>
            </a:pPr>
            <a:r>
              <a:rPr lang="tr-TR" sz="4000" b="1" dirty="0" smtClean="0"/>
              <a:t>       </a:t>
            </a:r>
            <a:r>
              <a:rPr lang="tr-TR" sz="5600" b="1" dirty="0" smtClean="0"/>
              <a:t>4 Anayasa: </a:t>
            </a:r>
          </a:p>
          <a:p>
            <a:r>
              <a:rPr lang="tr-TR" sz="5600" dirty="0" smtClean="0"/>
              <a:t>Ailenin Korunması ve Çocuk Hakları: 41. madde: Devlet, her türlü istismara ve şiddete karşı çocukları koruyucu tedbirleri alır. </a:t>
            </a:r>
          </a:p>
          <a:p>
            <a:r>
              <a:rPr lang="tr-TR" sz="5600" dirty="0" smtClean="0"/>
              <a:t>Sosyal Güvenlik Hakları: 61. madde: Devlet, korunmaya muhtaç çocukların topluma kazandırılması için her türlü tedbiri alır. </a:t>
            </a:r>
          </a:p>
          <a:p>
            <a:r>
              <a:rPr lang="tr-TR" sz="5600" dirty="0" smtClean="0"/>
              <a:t>-BM Çocuk Hakları Sözleşmesi, </a:t>
            </a:r>
          </a:p>
          <a:p>
            <a:r>
              <a:rPr lang="tr-TR" sz="5600" dirty="0" smtClean="0"/>
              <a:t>-BM Çocuk Hakları Bildirisi, </a:t>
            </a:r>
          </a:p>
          <a:p>
            <a:r>
              <a:rPr lang="tr-TR" sz="5600" dirty="0" smtClean="0"/>
              <a:t>-Çocuk Haklarının Kullanılmasına İlişkin Avrupa Sözleşmesi, </a:t>
            </a:r>
          </a:p>
          <a:p>
            <a:r>
              <a:rPr lang="tr-TR" sz="5600" dirty="0" smtClean="0"/>
              <a:t>-Şiddete Karşı Entegre Stratejisi Avrupa Konseyi Kılavuzları, </a:t>
            </a:r>
          </a:p>
          <a:p>
            <a:r>
              <a:rPr lang="tr-TR" sz="5600" dirty="0" smtClean="0"/>
              <a:t>-TC Anayasası, </a:t>
            </a:r>
          </a:p>
          <a:p>
            <a:r>
              <a:rPr lang="tr-TR" sz="5600" dirty="0" smtClean="0"/>
              <a:t>-Çocuk Koruma Kanunu, </a:t>
            </a:r>
          </a:p>
          <a:p>
            <a:r>
              <a:rPr lang="tr-TR" sz="5600" dirty="0" smtClean="0"/>
              <a:t>-Türk Medeni Kanunu, </a:t>
            </a:r>
          </a:p>
          <a:p>
            <a:r>
              <a:rPr lang="tr-TR" sz="5600" dirty="0" smtClean="0"/>
              <a:t>-Türk Ceza Kanunu, </a:t>
            </a:r>
          </a:p>
          <a:p>
            <a:r>
              <a:rPr lang="tr-TR" sz="5600" dirty="0" smtClean="0"/>
              <a:t>-Terörle Mücadele Kanunu, </a:t>
            </a:r>
          </a:p>
          <a:p>
            <a:r>
              <a:rPr lang="tr-TR" sz="5600" dirty="0" smtClean="0"/>
              <a:t>-Sosyal Hizmetler Kanunu, </a:t>
            </a:r>
          </a:p>
          <a:p>
            <a:r>
              <a:rPr lang="tr-TR" sz="5600" dirty="0" smtClean="0"/>
              <a:t>-Ailenin Korunması Ve Kadına Karşı Şiddetin Önlenmesine Dair Kanun </a:t>
            </a:r>
          </a:p>
          <a:p>
            <a:r>
              <a:rPr lang="tr-TR" sz="5600" dirty="0" smtClean="0"/>
              <a:t>Yönetmelikler: </a:t>
            </a:r>
          </a:p>
          <a:p>
            <a:r>
              <a:rPr lang="tr-TR" sz="5600" dirty="0" smtClean="0"/>
              <a:t>-SHÇEK Özürlülerin Bakımı, Rehabilitasyonu Ve Aile Danışmanlığı Hizmetlerine Dair Yön. </a:t>
            </a:r>
          </a:p>
          <a:p>
            <a:r>
              <a:rPr lang="tr-TR" sz="5600" dirty="0" smtClean="0"/>
              <a:t>-SHÇEK Çocuk Evleri Çalışma Usul Ve Esasları Hakkında Yön. </a:t>
            </a:r>
          </a:p>
          <a:p>
            <a:r>
              <a:rPr lang="tr-TR" sz="5600" dirty="0" smtClean="0"/>
              <a:t>-SHÇEK Aile Danışma Merkezleri Yön. </a:t>
            </a:r>
          </a:p>
          <a:p>
            <a:r>
              <a:rPr lang="tr-TR" sz="5600" dirty="0" smtClean="0"/>
              <a:t>-Çocuk Koruma Kanununun Uygulanmasına İlişkin Usul Ve Esaslar Hakkında Yön. </a:t>
            </a:r>
          </a:p>
          <a:p>
            <a:r>
              <a:rPr lang="tr-TR" sz="5600" dirty="0" smtClean="0"/>
              <a:t>-Çocuk ve Gençlik Merkezleri Yönetmeliği, </a:t>
            </a:r>
          </a:p>
          <a:p>
            <a:r>
              <a:rPr lang="tr-TR" sz="5600" dirty="0" smtClean="0"/>
              <a:t>-SHÇEK Çocuk Yuvaları Yön. </a:t>
            </a:r>
          </a:p>
          <a:p>
            <a:r>
              <a:rPr lang="tr-TR" sz="5600" dirty="0" smtClean="0"/>
              <a:t>-ÇKK Göre Verilen Koruyucu Ve Destekleyici Tedbir Kararlarının Uygulanması Hakkında Yön. </a:t>
            </a:r>
          </a:p>
          <a:p>
            <a:r>
              <a:rPr lang="tr-TR" sz="5600" dirty="0" smtClean="0"/>
              <a:t>-Gebe veya Emziren Kadınların Çalıştırılma Şartlarıyla Emzirme Odaları ve Çocuk Bakım Yurtlarına Dair Yön, </a:t>
            </a:r>
          </a:p>
          <a:p>
            <a:r>
              <a:rPr lang="tr-TR" sz="5600" dirty="0" smtClean="0"/>
              <a:t>-Ana-Çocuk Sağlığı ve Aile Planlaması Merkezleri Yön., </a:t>
            </a:r>
          </a:p>
          <a:p>
            <a:r>
              <a:rPr lang="tr-TR" sz="5600" dirty="0" smtClean="0"/>
              <a:t>-SHKÇEK Koruyucu Aile Yönetmeliği </a:t>
            </a:r>
            <a:endParaRPr lang="tr-TR" sz="5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1538" y="274638"/>
            <a:ext cx="7862150" cy="1439850"/>
          </a:xfrm>
        </p:spPr>
        <p:txBody>
          <a:bodyPr>
            <a:noAutofit/>
          </a:bodyPr>
          <a:lstStyle/>
          <a:p>
            <a:r>
              <a:rPr lang="en-GB" sz="3200" b="1" dirty="0" err="1" smtClean="0"/>
              <a:t>İhmal</a:t>
            </a:r>
            <a:r>
              <a:rPr lang="en-GB" sz="3200" b="1" dirty="0" smtClean="0"/>
              <a:t> </a:t>
            </a:r>
            <a:r>
              <a:rPr lang="en-GB" sz="3200" b="1" dirty="0" err="1" smtClean="0"/>
              <a:t>ve</a:t>
            </a:r>
            <a:r>
              <a:rPr lang="en-GB" sz="3200" b="1" dirty="0" smtClean="0"/>
              <a:t> </a:t>
            </a:r>
            <a:r>
              <a:rPr lang="en-GB" sz="3200" b="1" dirty="0" err="1" smtClean="0"/>
              <a:t>İstismar</a:t>
            </a:r>
            <a:r>
              <a:rPr lang="en-GB" sz="3200" b="1" dirty="0" smtClean="0"/>
              <a:t> </a:t>
            </a:r>
            <a:r>
              <a:rPr lang="en-GB" sz="3200" b="1" dirty="0" err="1" smtClean="0"/>
              <a:t>Vakaları</a:t>
            </a:r>
            <a:r>
              <a:rPr lang="en-GB" sz="3200" b="1" dirty="0" smtClean="0"/>
              <a:t> </a:t>
            </a:r>
            <a:r>
              <a:rPr lang="en-GB" sz="3200" b="1" dirty="0" err="1" smtClean="0"/>
              <a:t>İle</a:t>
            </a:r>
            <a:r>
              <a:rPr lang="en-GB" sz="3200" b="1" dirty="0" smtClean="0"/>
              <a:t> </a:t>
            </a:r>
            <a:r>
              <a:rPr lang="en-GB" sz="3200" b="1" dirty="0" err="1" smtClean="0"/>
              <a:t>Karşılaştığınızda</a:t>
            </a:r>
            <a:r>
              <a:rPr lang="tr-TR" sz="3200" b="1" dirty="0" smtClean="0"/>
              <a:t> Başvurabileceğiniz Yerler</a:t>
            </a:r>
            <a:endParaRPr lang="tr-TR" sz="3200" dirty="0"/>
          </a:p>
        </p:txBody>
      </p:sp>
      <p:sp>
        <p:nvSpPr>
          <p:cNvPr id="3" name="2 İçerik Yer Tutucusu"/>
          <p:cNvSpPr>
            <a:spLocks noGrp="1"/>
          </p:cNvSpPr>
          <p:nvPr>
            <p:ph idx="1"/>
          </p:nvPr>
        </p:nvSpPr>
        <p:spPr>
          <a:xfrm>
            <a:off x="1000100" y="2357430"/>
            <a:ext cx="7933588" cy="4286280"/>
          </a:xfrm>
        </p:spPr>
        <p:txBody>
          <a:bodyPr>
            <a:noAutofit/>
          </a:bodyPr>
          <a:lstStyle/>
          <a:p>
            <a:pPr>
              <a:lnSpc>
                <a:spcPct val="91000"/>
              </a:lnSpc>
              <a:defRPr/>
            </a:pPr>
            <a:r>
              <a:rPr lang="tr-TR" sz="2800" dirty="0" smtClean="0">
                <a:solidFill>
                  <a:schemeClr val="tx1">
                    <a:lumMod val="95000"/>
                    <a:lumOff val="5000"/>
                  </a:schemeClr>
                </a:solidFill>
              </a:rPr>
              <a:t>Çocuk İzlem Merkezi 		</a:t>
            </a:r>
          </a:p>
          <a:p>
            <a:pPr>
              <a:lnSpc>
                <a:spcPct val="91000"/>
              </a:lnSpc>
              <a:defRPr/>
            </a:pPr>
            <a:r>
              <a:rPr lang="tr-TR" sz="2800" dirty="0" smtClean="0">
                <a:solidFill>
                  <a:schemeClr val="tx1">
                    <a:lumMod val="95000"/>
                    <a:lumOff val="5000"/>
                  </a:schemeClr>
                </a:solidFill>
              </a:rPr>
              <a:t>Rehberlik Araştırma Merkezi 	</a:t>
            </a:r>
          </a:p>
          <a:p>
            <a:pPr>
              <a:lnSpc>
                <a:spcPct val="91000"/>
              </a:lnSpc>
              <a:defRPr/>
            </a:pPr>
            <a:r>
              <a:rPr lang="tr-TR" sz="2800" dirty="0" smtClean="0">
                <a:solidFill>
                  <a:schemeClr val="tx1">
                    <a:lumMod val="95000"/>
                    <a:lumOff val="5000"/>
                  </a:schemeClr>
                </a:solidFill>
              </a:rPr>
              <a:t>Sosyal Hizmetler ve Çocuk Esirgeme</a:t>
            </a:r>
          </a:p>
          <a:p>
            <a:pPr>
              <a:lnSpc>
                <a:spcPct val="91000"/>
              </a:lnSpc>
              <a:buNone/>
              <a:defRPr/>
            </a:pPr>
            <a:r>
              <a:rPr lang="tr-TR" sz="2800" dirty="0" smtClean="0">
                <a:solidFill>
                  <a:schemeClr val="tx1">
                    <a:lumMod val="95000"/>
                    <a:lumOff val="5000"/>
                  </a:schemeClr>
                </a:solidFill>
              </a:rPr>
              <a:t>	Kurumu Müdürlüğü</a:t>
            </a:r>
            <a:r>
              <a:rPr lang="en-GB" sz="2800" dirty="0" smtClean="0">
                <a:solidFill>
                  <a:schemeClr val="tx1">
                    <a:lumMod val="95000"/>
                    <a:lumOff val="5000"/>
                  </a:schemeClr>
                </a:solidFill>
              </a:rPr>
              <a:t>	</a:t>
            </a:r>
            <a:r>
              <a:rPr lang="tr-TR" sz="2800" dirty="0" smtClean="0">
                <a:solidFill>
                  <a:schemeClr val="tx1">
                    <a:lumMod val="95000"/>
                    <a:lumOff val="5000"/>
                  </a:schemeClr>
                </a:solidFill>
              </a:rPr>
              <a:t>	</a:t>
            </a:r>
            <a:endParaRPr lang="en-GB" sz="2800" dirty="0" smtClean="0">
              <a:solidFill>
                <a:schemeClr val="tx1">
                  <a:lumMod val="95000"/>
                  <a:lumOff val="5000"/>
                </a:schemeClr>
              </a:solidFill>
            </a:endParaRPr>
          </a:p>
          <a:p>
            <a:pPr>
              <a:lnSpc>
                <a:spcPct val="91000"/>
              </a:lnSpc>
              <a:spcBef>
                <a:spcPts val="700"/>
              </a:spcBef>
              <a:defRPr/>
            </a:pPr>
            <a:r>
              <a:rPr lang="tr-TR" sz="2800" dirty="0" smtClean="0">
                <a:solidFill>
                  <a:schemeClr val="tx1">
                    <a:lumMod val="95000"/>
                    <a:lumOff val="5000"/>
                  </a:schemeClr>
                </a:solidFill>
              </a:rPr>
              <a:t>Emniyet Çocuk Şube Müdürlüğü 	</a:t>
            </a:r>
          </a:p>
          <a:p>
            <a:pPr>
              <a:lnSpc>
                <a:spcPct val="91000"/>
              </a:lnSpc>
              <a:spcBef>
                <a:spcPts val="700"/>
              </a:spcBef>
              <a:defRPr/>
            </a:pPr>
            <a:r>
              <a:rPr lang="tr-TR" sz="2800" dirty="0" smtClean="0">
                <a:solidFill>
                  <a:schemeClr val="tx1">
                    <a:lumMod val="95000"/>
                    <a:lumOff val="5000"/>
                  </a:schemeClr>
                </a:solidFill>
              </a:rPr>
              <a:t>İl Barosu Çocuk Hakları Merkezi</a:t>
            </a:r>
          </a:p>
          <a:p>
            <a:pPr>
              <a:lnSpc>
                <a:spcPct val="91000"/>
              </a:lnSpc>
              <a:spcBef>
                <a:spcPts val="700"/>
              </a:spcBef>
              <a:defRPr/>
            </a:pPr>
            <a:r>
              <a:rPr lang="tr-TR" sz="2800" dirty="0" smtClean="0">
                <a:solidFill>
                  <a:schemeClr val="tx1">
                    <a:lumMod val="95000"/>
                    <a:lumOff val="5000"/>
                  </a:schemeClr>
                </a:solidFill>
              </a:rPr>
              <a:t>Aile ve Sosyal Politikalar Bakanlığı  	: ALO 183</a:t>
            </a:r>
          </a:p>
          <a:p>
            <a:endParaRPr lang="tr-T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74638"/>
            <a:ext cx="8100392" cy="1143000"/>
          </a:xfrm>
        </p:spPr>
        <p:txBody>
          <a:bodyPr>
            <a:noAutofit/>
          </a:bodyPr>
          <a:lstStyle/>
          <a:p>
            <a:r>
              <a:rPr lang="tr-TR" sz="2800" b="1" dirty="0" smtClean="0">
                <a:effectLst/>
                <a:hlinkClick r:id="rId2" action="ppaction://hlinkfile"/>
              </a:rPr>
              <a:t>BİR  TEK  SOKAKTA  DEĞİL  TARLADA ÇALIŞTIRILAN  ÇOCUKLARIMIZ  DA  VAR </a:t>
            </a:r>
            <a:endParaRPr lang="tr-TR" sz="2800" b="1" dirty="0">
              <a:effectLst/>
            </a:endParaRPr>
          </a:p>
        </p:txBody>
      </p:sp>
      <p:pic>
        <p:nvPicPr>
          <p:cNvPr id="9218" name="Picture 2" descr="C:\Users\casper\Desktop\sokak çocukları\pamm.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 y="1656184"/>
            <a:ext cx="9144000" cy="52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0036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05091" y="4033409"/>
            <a:ext cx="5337084" cy="282921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4209"/>
            <a:ext cx="6228184" cy="4013719"/>
          </a:xfrm>
          <a:prstGeom prst="rect">
            <a:avLst/>
          </a:prstGeom>
        </p:spPr>
      </p:pic>
      <p:sp>
        <p:nvSpPr>
          <p:cNvPr id="13" name="İçerik Yer Tutucusu 12"/>
          <p:cNvSpPr>
            <a:spLocks noGrp="1"/>
          </p:cNvSpPr>
          <p:nvPr>
            <p:ph idx="1"/>
          </p:nvPr>
        </p:nvSpPr>
        <p:spPr/>
        <p:txBody>
          <a:bodyPr/>
          <a:lstStyle/>
          <a:p>
            <a:endParaRPr lang="tr-TR"/>
          </a:p>
        </p:txBody>
      </p:sp>
    </p:spTree>
    <p:extLst>
      <p:ext uri="{BB962C8B-B14F-4D97-AF65-F5344CB8AC3E}">
        <p14:creationId xmlns:p14="http://schemas.microsoft.com/office/powerpoint/2010/main" xmlns="" val="2035732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16632"/>
            <a:ext cx="7890080" cy="1301006"/>
          </a:xfrm>
        </p:spPr>
        <p:txBody>
          <a:bodyPr>
            <a:normAutofit/>
          </a:bodyPr>
          <a:lstStyle/>
          <a:p>
            <a:r>
              <a:rPr lang="tr-TR" sz="3200" b="1" dirty="0" smtClean="0"/>
              <a:t>BU  YÜZDEN OKULA GEÇ GİDEN, </a:t>
            </a:r>
            <a:r>
              <a:rPr lang="tr-TR" sz="3200" b="1" smtClean="0"/>
              <a:t>HATTA GİDEMEYEN…</a:t>
            </a:r>
            <a:endParaRPr lang="tr-TR" sz="3200" b="1" dirty="0"/>
          </a:p>
        </p:txBody>
      </p:sp>
      <p:pic>
        <p:nvPicPr>
          <p:cNvPr id="10242" name="Picture 2" descr="C:\Users\casper\Desktop\sokak çocukları\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6095" y="1392684"/>
            <a:ext cx="3939983" cy="26123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casper\Desktop\sokak çocukları\tarim-iscisi-bulamayan-ciftciler,-cocuklarini-tarlada-calistiriyor-IHA-20120927AW000488-1-t.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995936" y="1268760"/>
            <a:ext cx="4860033" cy="228648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descr="http://2.bp.blogspot.com/-R-uwJkeLyT8/VBFz-t84fwI/AAAAAAAAAOU/mDP8LNSIZeA/s1600/IlhanSozen-012.jpg">
            <a:hlinkClick r:id="rId4"/>
          </p:cNvPr>
          <p:cNvPicPr/>
          <p:nvPr/>
        </p:nvPicPr>
        <p:blipFill>
          <a:blip r:embed="rId5"/>
          <a:srcRect/>
          <a:stretch>
            <a:fillRect/>
          </a:stretch>
        </p:blipFill>
        <p:spPr bwMode="auto">
          <a:xfrm>
            <a:off x="3635896" y="3645024"/>
            <a:ext cx="5616624" cy="3240360"/>
          </a:xfrm>
          <a:prstGeom prst="rect">
            <a:avLst/>
          </a:prstGeom>
          <a:noFill/>
          <a:ln w="9525">
            <a:noFill/>
            <a:miter lim="800000"/>
            <a:headEnd/>
            <a:tailEnd/>
          </a:ln>
        </p:spPr>
      </p:pic>
      <p:pic>
        <p:nvPicPr>
          <p:cNvPr id="6" name="Resim 5" descr="http://4.bp.blogspot.com/-auz5mrM78HQ/VBFz-yJ6IDI/AAAAAAAAAOQ/iekzkzXtNto/s1600/tarim-iscileri-zor-sartlarda-calisiyor-IHA-20130601AW000188-3-t.jpg">
            <a:hlinkClick r:id="rId6"/>
          </p:cNvPr>
          <p:cNvPicPr/>
          <p:nvPr/>
        </p:nvPicPr>
        <p:blipFill>
          <a:blip r:embed="rId7"/>
          <a:srcRect/>
          <a:stretch>
            <a:fillRect/>
          </a:stretch>
        </p:blipFill>
        <p:spPr bwMode="auto">
          <a:xfrm>
            <a:off x="0" y="4293096"/>
            <a:ext cx="3491880" cy="2564904"/>
          </a:xfrm>
          <a:prstGeom prst="rect">
            <a:avLst/>
          </a:prstGeom>
          <a:noFill/>
          <a:ln w="9525">
            <a:noFill/>
            <a:miter lim="800000"/>
            <a:headEnd/>
            <a:tailEnd/>
          </a:ln>
        </p:spPr>
      </p:pic>
    </p:spTree>
    <p:extLst>
      <p:ext uri="{BB962C8B-B14F-4D97-AF65-F5344CB8AC3E}">
        <p14:creationId xmlns:p14="http://schemas.microsoft.com/office/powerpoint/2010/main" xmlns="" val="2433756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971600" y="0"/>
            <a:ext cx="8172400" cy="6858000"/>
          </a:xfrm>
        </p:spPr>
        <p:txBody>
          <a:bodyPr>
            <a:normAutofit/>
          </a:bodyPr>
          <a:lstStyle/>
          <a:p>
            <a:pPr marL="82296" indent="0" algn="ctr">
              <a:buNone/>
            </a:pPr>
            <a:endParaRPr lang="tr-TR" sz="7200" b="1" dirty="0" smtClean="0">
              <a:solidFill>
                <a:srgbClr val="FF0000"/>
              </a:solidFill>
            </a:endParaRPr>
          </a:p>
          <a:p>
            <a:pPr marL="82296" indent="0" algn="ctr">
              <a:buNone/>
            </a:pPr>
            <a:endParaRPr lang="tr-TR" sz="7200" b="1" dirty="0">
              <a:solidFill>
                <a:srgbClr val="FF0000"/>
              </a:solidFill>
            </a:endParaRPr>
          </a:p>
          <a:p>
            <a:pPr marL="82296" indent="0" algn="ctr">
              <a:buNone/>
            </a:pPr>
            <a:r>
              <a:rPr lang="tr-TR" sz="7200" b="1" dirty="0" smtClean="0">
                <a:solidFill>
                  <a:srgbClr val="FF0000"/>
                </a:solidFill>
              </a:rPr>
              <a:t>MEDYAYA </a:t>
            </a:r>
            <a:r>
              <a:rPr lang="tr-TR" sz="7200" b="1" dirty="0">
                <a:solidFill>
                  <a:srgbClr val="FF0000"/>
                </a:solidFill>
              </a:rPr>
              <a:t>YANSIYANLAR..</a:t>
            </a:r>
            <a:endParaRPr lang="tr-TR" sz="7200" b="1" dirty="0"/>
          </a:p>
        </p:txBody>
      </p:sp>
    </p:spTree>
    <p:extLst>
      <p:ext uri="{BB962C8B-B14F-4D97-AF65-F5344CB8AC3E}">
        <p14:creationId xmlns:p14="http://schemas.microsoft.com/office/powerpoint/2010/main" xmlns="" val="2896565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0" y="0"/>
            <a:ext cx="9144000" cy="6858000"/>
          </a:xfrm>
          <a:solidFill>
            <a:schemeClr val="accent2">
              <a:lumMod val="20000"/>
              <a:lumOff val="80000"/>
            </a:schemeClr>
          </a:solidFill>
        </p:spPr>
        <p:txBody>
          <a:bodyPr>
            <a:normAutofit fontScale="25000" lnSpcReduction="20000"/>
          </a:bodyPr>
          <a:lstStyle/>
          <a:p>
            <a:pPr fontAlgn="t">
              <a:lnSpc>
                <a:spcPct val="170000"/>
              </a:lnSpc>
            </a:pPr>
            <a:endParaRPr lang="tr-TR" b="1" dirty="0" smtClean="0"/>
          </a:p>
          <a:p>
            <a:pPr fontAlgn="t">
              <a:lnSpc>
                <a:spcPct val="170000"/>
              </a:lnSpc>
            </a:pPr>
            <a:r>
              <a:rPr lang="tr-TR" sz="5600" b="1" dirty="0" smtClean="0"/>
              <a:t>ÇOCUKLARIN </a:t>
            </a:r>
            <a:r>
              <a:rPr lang="tr-TR" sz="5600" b="1" dirty="0"/>
              <a:t>EN ÖNEMLİ ÇALIŞMA ALANI SİGARA SATICILIĞI</a:t>
            </a:r>
            <a:endParaRPr lang="tr-TR" sz="5600" dirty="0"/>
          </a:p>
          <a:p>
            <a:pPr marL="82296" indent="0" fontAlgn="t">
              <a:lnSpc>
                <a:spcPct val="170000"/>
              </a:lnSpc>
              <a:buNone/>
            </a:pPr>
            <a:r>
              <a:rPr lang="tr-TR" sz="5600" dirty="0" smtClean="0"/>
              <a:t>Çocukların </a:t>
            </a:r>
            <a:r>
              <a:rPr lang="tr-TR" sz="5600" dirty="0"/>
              <a:t>yüzde 23.5'inin sigara satıcılığı, yüzde 20.6'sının mendil satıcılığı, yüzde 11.5'inin tartıcılık, yüzde 8.6'nın eşya yükleme-indirme, 5.8'inin çaycılık, 4.1'in dilencilik, yüzde 20'sinin diğer ve 1.6'sının ise ekmek dağıtıcılığı yaptıklarını belirlendi. </a:t>
            </a:r>
            <a:r>
              <a:rPr lang="tr-TR" sz="5600" dirty="0" smtClean="0"/>
              <a:t> </a:t>
            </a:r>
          </a:p>
          <a:p>
            <a:pPr fontAlgn="t">
              <a:lnSpc>
                <a:spcPct val="170000"/>
              </a:lnSpc>
            </a:pPr>
            <a:r>
              <a:rPr lang="tr-TR" sz="5600" b="1" dirty="0" smtClean="0"/>
              <a:t>ÇOCUKLARIN EN BÜYÜK ÇALIŞMA NEDENİ AİLESİNİN EKONOMİK SIKINTILARI</a:t>
            </a:r>
            <a:endParaRPr lang="tr-TR" sz="5600" dirty="0" smtClean="0"/>
          </a:p>
          <a:p>
            <a:pPr marL="82296" indent="0" fontAlgn="t">
              <a:lnSpc>
                <a:spcPct val="170000"/>
              </a:lnSpc>
              <a:buNone/>
            </a:pPr>
            <a:r>
              <a:rPr lang="tr-TR" sz="5600" dirty="0" smtClean="0"/>
              <a:t>243 </a:t>
            </a:r>
            <a:r>
              <a:rPr lang="tr-TR" sz="5600" dirty="0"/>
              <a:t>çocuğa sorulan "Neden sokakta çalışıyorsunuz?" sorusuna yüzde 46'sı "Ailemin geliri yok ondan çalışıyorum", yüzde 35'i "Ailemi ekonomik destek sunmak için çalışıyorum", yüzde 15.6'sı ise "Kendi paramı kazanmak istiyorum" cevabı verdi. Çocukların yüzde 4'ü ise ailesinin kendisini zorla çalıştırdığını söyledi. Burada ortaya çıkan sonuçlara göre çocukların sokakta çalışma nedenlerinin en büyüğü ailenin yaşadığı ekonomik sıkıntılar oldu</a:t>
            </a:r>
            <a:r>
              <a:rPr lang="tr-TR" sz="5600" dirty="0" smtClean="0"/>
              <a:t>. </a:t>
            </a:r>
          </a:p>
          <a:p>
            <a:pPr fontAlgn="t">
              <a:lnSpc>
                <a:spcPct val="170000"/>
              </a:lnSpc>
            </a:pPr>
            <a:r>
              <a:rPr lang="tr-TR" sz="5600" b="1" dirty="0" smtClean="0"/>
              <a:t>SOKAKTA ÇALIŞMAYA BAŞLAMA YAŞI 8</a:t>
            </a:r>
            <a:endParaRPr lang="tr-TR" sz="5600" dirty="0" smtClean="0"/>
          </a:p>
          <a:p>
            <a:pPr marL="82296" indent="0" fontAlgn="t">
              <a:lnSpc>
                <a:spcPct val="170000"/>
              </a:lnSpc>
              <a:buNone/>
            </a:pPr>
            <a:r>
              <a:rPr lang="tr-TR" sz="5600" dirty="0" smtClean="0"/>
              <a:t>Sokakta </a:t>
            </a:r>
            <a:r>
              <a:rPr lang="tr-TR" sz="5600" dirty="0"/>
              <a:t>çalışma yaşının giderek 10 yaş altına düşmesi çocukların nasıl bir risk altında olduklarını açıkça ortaya koydu. Sokakta kazandıkları geliri nereye harcadıkları sorusuna ise çocukların yüzde 54.3'ünün ev ihtiyaçlarında kullandığını, yüzde 23'ü ailesine verdiğini ve yüzde 20.2'si ise kendi ihtiyaçlarında kullandığı cevabı alındı. Bu sonuçlar ışığında çocukların sokakta çalışmaya başlamasının en temel noktası ailenin ekonomik sıkıntılarının varlığı. </a:t>
            </a:r>
          </a:p>
          <a:p>
            <a:pPr>
              <a:lnSpc>
                <a:spcPct val="170000"/>
              </a:lnSpc>
            </a:pPr>
            <a:endParaRPr lang="tr-TR" dirty="0"/>
          </a:p>
        </p:txBody>
      </p:sp>
    </p:spTree>
    <p:extLst>
      <p:ext uri="{BB962C8B-B14F-4D97-AF65-F5344CB8AC3E}">
        <p14:creationId xmlns:p14="http://schemas.microsoft.com/office/powerpoint/2010/main" xmlns="" val="250049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C:\Users\ASUS\Desktop\sokak çocukları\çalışan çocuklara umut batman.png"/>
          <p:cNvPicPr>
            <a:picLocks noChangeAspect="1" noChangeArrowheads="1"/>
          </p:cNvPicPr>
          <p:nvPr/>
        </p:nvPicPr>
        <p:blipFill>
          <a:blip r:embed="rId2"/>
          <a:srcRect/>
          <a:stretch>
            <a:fillRect/>
          </a:stretch>
        </p:blipFill>
        <p:spPr bwMode="auto">
          <a:xfrm>
            <a:off x="-71470" y="-214338"/>
            <a:ext cx="9358346" cy="685804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0" y="0"/>
            <a:ext cx="9144000" cy="6858000"/>
          </a:xfrm>
          <a:solidFill>
            <a:schemeClr val="tx2">
              <a:lumMod val="20000"/>
              <a:lumOff val="80000"/>
            </a:schemeClr>
          </a:solidFill>
        </p:spPr>
        <p:txBody>
          <a:bodyPr>
            <a:normAutofit fontScale="92500" lnSpcReduction="20000"/>
          </a:bodyPr>
          <a:lstStyle/>
          <a:p>
            <a:pPr marL="82296" indent="0">
              <a:buNone/>
            </a:pPr>
            <a:endParaRPr lang="tr-TR" dirty="0" smtClean="0"/>
          </a:p>
          <a:p>
            <a:r>
              <a:rPr lang="tr-TR" b="1" dirty="0" smtClean="0"/>
              <a:t>MEBİM </a:t>
            </a:r>
            <a:r>
              <a:rPr lang="tr-TR" b="1" dirty="0"/>
              <a:t>147, okula gönderilmeyen öğrencilerin sesi oldu </a:t>
            </a:r>
            <a:endParaRPr lang="tr-TR" dirty="0"/>
          </a:p>
          <a:p>
            <a:pPr marL="82296" indent="0">
              <a:buNone/>
            </a:pPr>
            <a:r>
              <a:rPr lang="tr-TR" dirty="0"/>
              <a:t>Okula gönderilmediği iddiasıyla İletişim Merkezini arayan öğrencilerin başvuruları incelenmek üzere il ve ilçe Milli Eğitim Müdürlüklerine iletilerek, okula gönderilmeyen 381 çocuğun eğitim öğretim hayatına devam etmesi sağlandı. İletişim Merkezine başvurarak okula gönderilmediğini belirten fakat yaşça örgün eğitim dışına çıkmış olduğu tespit edilen 9 bin 875 kişiye "eğitimin her şartta mümkün olabileceği" vurgulanarak eğitim öğretime kazandırıldı. </a:t>
            </a:r>
            <a:r>
              <a:rPr lang="tr-TR" b="1" dirty="0"/>
              <a:t>MEBİM 147, 12 yıllık kademeli zorunlu eğitim ile çocuğunu okula göndermeyen velilere uygulanacak yasal yaptırımlar hakkında vatandaşlara bilgilendirmeler yaparak, öğrencilerin okula devamının sağlanması konusunda yardımcı oldu.</a:t>
            </a:r>
          </a:p>
        </p:txBody>
      </p:sp>
    </p:spTree>
    <p:extLst>
      <p:ext uri="{BB962C8B-B14F-4D97-AF65-F5344CB8AC3E}">
        <p14:creationId xmlns:p14="http://schemas.microsoft.com/office/powerpoint/2010/main" xmlns="" val="2700906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71400"/>
            <a:ext cx="9144000" cy="1156990"/>
          </a:xfrm>
        </p:spPr>
        <p:txBody>
          <a:bodyPr/>
          <a:lstStyle/>
          <a:p>
            <a:pPr algn="ctr"/>
            <a:endParaRPr lang="tr-TR" dirty="0">
              <a:solidFill>
                <a:srgbClr val="FF0000"/>
              </a:solidFill>
            </a:endParaRPr>
          </a:p>
        </p:txBody>
      </p:sp>
      <p:pic>
        <p:nvPicPr>
          <p:cNvPr id="5122" name="Picture 2" descr="C:\Users\casper\Desktop\sokak çocukları\fatma şahin açıklama çalışmalar yapıldğını söylüy.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6567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664" y="-1"/>
            <a:ext cx="9120336" cy="836713"/>
          </a:xfrm>
        </p:spPr>
        <p:txBody>
          <a:bodyPr>
            <a:normAutofit/>
          </a:bodyPr>
          <a:lstStyle/>
          <a:p>
            <a:r>
              <a:rPr lang="tr-TR" sz="3200" dirty="0" smtClean="0"/>
              <a:t>HER BİREYİN VATANDAŞLIK GÖREVİ:   ALO183</a:t>
            </a:r>
            <a:endParaRPr lang="tr-TR" sz="3200" dirty="0"/>
          </a:p>
        </p:txBody>
      </p:sp>
      <p:sp>
        <p:nvSpPr>
          <p:cNvPr id="3" name="İçerik Yer Tutucusu 2"/>
          <p:cNvSpPr>
            <a:spLocks noGrp="1"/>
          </p:cNvSpPr>
          <p:nvPr>
            <p:ph idx="1"/>
          </p:nvPr>
        </p:nvSpPr>
        <p:spPr/>
        <p:txBody>
          <a:bodyPr/>
          <a:lstStyle/>
          <a:p>
            <a:endParaRPr lang="tr-TR"/>
          </a:p>
        </p:txBody>
      </p:sp>
      <p:pic>
        <p:nvPicPr>
          <p:cNvPr id="6146" name="Picture 2" descr="C:\Users\casper\Desktop\sokak çocukları\ihbar 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836713"/>
            <a:ext cx="9144000" cy="6021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6530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20" y="27856"/>
            <a:ext cx="9252520" cy="736848"/>
          </a:xfrm>
        </p:spPr>
        <p:txBody>
          <a:bodyPr>
            <a:normAutofit/>
          </a:bodyPr>
          <a:lstStyle/>
          <a:p>
            <a:pPr algn="ctr"/>
            <a:r>
              <a:rPr lang="tr-TR" sz="2800" b="1" dirty="0" smtClean="0"/>
              <a:t>SOKAKTA, TARLADA ÇOCUK İŞÇİ..</a:t>
            </a:r>
            <a:endParaRPr lang="tr-TR" sz="2800" b="1" dirty="0"/>
          </a:p>
        </p:txBody>
      </p:sp>
      <p:sp>
        <p:nvSpPr>
          <p:cNvPr id="3" name="İçerik Yer Tutucusu 2"/>
          <p:cNvSpPr>
            <a:spLocks noGrp="1"/>
          </p:cNvSpPr>
          <p:nvPr>
            <p:ph idx="1"/>
          </p:nvPr>
        </p:nvSpPr>
        <p:spPr/>
        <p:txBody>
          <a:bodyPr/>
          <a:lstStyle/>
          <a:p>
            <a:endParaRPr lang="tr-TR" dirty="0"/>
          </a:p>
        </p:txBody>
      </p:sp>
      <p:pic>
        <p:nvPicPr>
          <p:cNvPr id="11266" name="Picture 2" descr="C:\Users\casper\Desktop\sokak çocukları\çocuk işçi 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84" y="764704"/>
            <a:ext cx="9124916" cy="6093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909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C:\Users\casper\Desktop\sokak çocukları\çocuk işçi 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380"/>
            <a:ext cx="9144000" cy="68416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2882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100" y="1714488"/>
            <a:ext cx="7818072" cy="4800600"/>
          </a:xfrm>
        </p:spPr>
        <p:txBody>
          <a:bodyPr/>
          <a:lstStyle/>
          <a:p>
            <a:r>
              <a:rPr lang="tr-TR" dirty="0" smtClean="0"/>
              <a:t>Çocuklarınızın sadece birer çocuk olduğunu, çok önemli ihtiyaçlarının varlığını ve bunlar karşılanmadığı taktirde siz farkında olmasanız da bir çok riskle karşı karşıya kaldıklarını göz ardı etmeyin</a:t>
            </a:r>
            <a:r>
              <a:rPr lang="tr-TR" dirty="0" smtClean="0"/>
              <a:t>..</a:t>
            </a:r>
          </a:p>
          <a:p>
            <a:endParaRPr lang="tr-TR" dirty="0" smtClean="0"/>
          </a:p>
          <a:p>
            <a:endParaRPr lang="tr-TR" dirty="0" smtClean="0"/>
          </a:p>
          <a:p>
            <a:r>
              <a:rPr lang="tr-TR" b="1" dirty="0" smtClean="0">
                <a:hlinkClick r:id="rId2" action="ppaction://hlinkfile"/>
              </a:rPr>
              <a:t>SİZ OLSAYDINIZ NE YAPARDINIZ ?</a:t>
            </a:r>
            <a:endParaRPr lang="tr-TR" b="1" dirty="0"/>
          </a:p>
        </p:txBody>
      </p:sp>
      <p:sp>
        <p:nvSpPr>
          <p:cNvPr id="4" name="2 İçerik Yer Tutucusu"/>
          <p:cNvSpPr txBox="1">
            <a:spLocks/>
          </p:cNvSpPr>
          <p:nvPr/>
        </p:nvSpPr>
        <p:spPr>
          <a:xfrm>
            <a:off x="1071538" y="571480"/>
            <a:ext cx="4361688" cy="1714488"/>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3200" b="1" i="0" u="none" strike="noStrike" kern="1200" cap="none" spc="0" normalizeH="0" baseline="0" noProof="0" dirty="0" smtClean="0">
                <a:ln>
                  <a:noFill/>
                </a:ln>
                <a:solidFill>
                  <a:srgbClr val="FF0000"/>
                </a:solidFill>
                <a:effectLst/>
                <a:uLnTx/>
                <a:uFillTx/>
                <a:latin typeface="+mn-lt"/>
                <a:ea typeface="+mn-ea"/>
                <a:cs typeface="+mn-cs"/>
                <a:hlinkClick r:id="rId3" action="ppaction://hlinkfile"/>
              </a:rPr>
              <a:t>ÇOCUK İHMALİ</a:t>
            </a:r>
            <a:endParaRPr kumimoji="0" lang="tr-TR" sz="32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xmlns="" val="109662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0"/>
            <a:ext cx="8143900" cy="6858000"/>
          </a:xfrm>
          <a:solidFill>
            <a:schemeClr val="bg2"/>
          </a:solidFill>
        </p:spPr>
        <p:txBody>
          <a:bodyPr>
            <a:normAutofit/>
          </a:bodyPr>
          <a:lstStyle/>
          <a:p>
            <a:endParaRPr lang="tr-TR" dirty="0" smtClean="0"/>
          </a:p>
          <a:p>
            <a:endParaRPr lang="tr-TR" dirty="0" smtClean="0"/>
          </a:p>
          <a:p>
            <a:r>
              <a:rPr lang="tr-TR" dirty="0" smtClean="0"/>
              <a:t>Oysa kalkınmanın temel dinamiği olan bu çocukların iyi yetiştirilip, bir sosyal sorun olmak yerine, ülkenin kalkınmasının temel dinamiği haline getirilmiş olması gerekirdi. </a:t>
            </a:r>
          </a:p>
          <a:p>
            <a:r>
              <a:rPr lang="tr-TR" dirty="0" smtClean="0"/>
              <a:t>Sokak çocukları esasında toplumsal hayatta ve aile yapısında meydana gelen bozulmanın bir aynasıdır. </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asper\Desktop\GEL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443709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a:xfrm>
            <a:off x="971600" y="188640"/>
            <a:ext cx="8172400" cy="1143000"/>
          </a:xfrm>
        </p:spPr>
        <p:txBody>
          <a:bodyPr/>
          <a:lstStyle/>
          <a:p>
            <a:pPr algn="ctr"/>
            <a:r>
              <a:rPr lang="tr-TR" b="1" dirty="0" smtClean="0">
                <a:solidFill>
                  <a:srgbClr val="FFFF00"/>
                </a:solidFill>
              </a:rPr>
              <a:t>UNUTMAYIN</a:t>
            </a:r>
            <a:r>
              <a:rPr lang="tr-TR" dirty="0" smtClean="0">
                <a:solidFill>
                  <a:srgbClr val="FFFF00"/>
                </a:solidFill>
              </a:rPr>
              <a:t> !!!</a:t>
            </a:r>
            <a:endParaRPr lang="tr-TR" dirty="0">
              <a:solidFill>
                <a:srgbClr val="FFFF00"/>
              </a:solidFill>
            </a:endParaRPr>
          </a:p>
        </p:txBody>
      </p:sp>
      <p:sp>
        <p:nvSpPr>
          <p:cNvPr id="3" name="İçerik Yer Tutucusu 2"/>
          <p:cNvSpPr>
            <a:spLocks noGrp="1"/>
          </p:cNvSpPr>
          <p:nvPr>
            <p:ph idx="1"/>
          </p:nvPr>
        </p:nvSpPr>
        <p:spPr>
          <a:xfrm>
            <a:off x="971600" y="1340768"/>
            <a:ext cx="8172400" cy="5517232"/>
          </a:xfrm>
        </p:spPr>
        <p:txBody>
          <a:bodyPr anchor="ctr">
            <a:normAutofit lnSpcReduction="10000"/>
          </a:bodyPr>
          <a:lstStyle/>
          <a:p>
            <a:pPr marL="82296" indent="0" algn="ctr">
              <a:lnSpc>
                <a:spcPct val="150000"/>
              </a:lnSpc>
              <a:buNone/>
            </a:pPr>
            <a:r>
              <a:rPr lang="tr-TR" sz="6000" b="1" u="sng" dirty="0">
                <a:solidFill>
                  <a:srgbClr val="FFFF00"/>
                </a:solidFill>
                <a:effectLst>
                  <a:outerShdw blurRad="38100" dist="38100" dir="2700000" algn="tl">
                    <a:srgbClr val="000000">
                      <a:alpha val="43137"/>
                    </a:srgbClr>
                  </a:outerShdw>
                </a:effectLst>
              </a:rPr>
              <a:t>ÇOCUKLAR BİZİM DÜNÜMÜZ, BUGÜNÜMÜZ VE </a:t>
            </a:r>
            <a:r>
              <a:rPr lang="tr-TR" sz="6000" b="1" u="sng" dirty="0" smtClean="0">
                <a:solidFill>
                  <a:srgbClr val="FFFF00"/>
                </a:solidFill>
                <a:effectLst>
                  <a:outerShdw blurRad="38100" dist="38100" dir="2700000" algn="tl">
                    <a:srgbClr val="000000">
                      <a:alpha val="43137"/>
                    </a:srgbClr>
                  </a:outerShdw>
                </a:effectLst>
              </a:rPr>
              <a:t>GELECEĞİMİZDİR…</a:t>
            </a:r>
            <a:endParaRPr lang="tr-TR" sz="6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27073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0160" y="0"/>
            <a:ext cx="6804248" cy="4293096"/>
          </a:xfrm>
          <a:prstGeom prst="rect">
            <a:avLst/>
          </a:prstGeom>
        </p:spPr>
      </p:pic>
      <p:sp>
        <p:nvSpPr>
          <p:cNvPr id="3" name="İçerik Yer Tutucusu 2"/>
          <p:cNvSpPr>
            <a:spLocks noGrp="1"/>
          </p:cNvSpPr>
          <p:nvPr>
            <p:ph idx="1"/>
          </p:nvPr>
        </p:nvSpPr>
        <p:spPr>
          <a:xfrm>
            <a:off x="1187624" y="4695234"/>
            <a:ext cx="7632848" cy="2160240"/>
          </a:xfrm>
        </p:spPr>
        <p:txBody>
          <a:bodyPr>
            <a:normAutofit/>
          </a:bodyPr>
          <a:lstStyle/>
          <a:p>
            <a:pPr marL="82296" indent="0" algn="ctr">
              <a:lnSpc>
                <a:spcPct val="150000"/>
              </a:lnSpc>
              <a:buNone/>
            </a:pPr>
            <a:r>
              <a:rPr lang="tr-TR" b="1" dirty="0" smtClean="0">
                <a:solidFill>
                  <a:schemeClr val="tx2">
                    <a:lumMod val="60000"/>
                    <a:lumOff val="40000"/>
                  </a:schemeClr>
                </a:solidFill>
                <a:latin typeface="Comic Sans MS" panose="030F0702030302020204" pitchFamily="66" charset="0"/>
              </a:rPr>
              <a:t>BENİ DİNLEDİĞİNİZ İÇİN TEŞEKKÜRLER.. </a:t>
            </a:r>
            <a:endParaRPr lang="tr-TR" b="1" dirty="0">
              <a:solidFill>
                <a:schemeClr val="tx2">
                  <a:lumMod val="60000"/>
                  <a:lumOff val="40000"/>
                </a:schemeClr>
              </a:solidFill>
              <a:latin typeface="Comic Sans MS" panose="030F0702030302020204" pitchFamily="66" charset="0"/>
            </a:endParaRPr>
          </a:p>
        </p:txBody>
      </p:sp>
      <p:sp>
        <p:nvSpPr>
          <p:cNvPr id="5" name="Başlık 4"/>
          <p:cNvSpPr>
            <a:spLocks noGrp="1"/>
          </p:cNvSpPr>
          <p:nvPr>
            <p:ph type="title"/>
          </p:nvPr>
        </p:nvSpPr>
        <p:spPr/>
        <p:txBody>
          <a:bodyPr/>
          <a:lstStyle/>
          <a:p>
            <a:endParaRPr lang="tr-TR"/>
          </a:p>
        </p:txBody>
      </p:sp>
    </p:spTree>
    <p:extLst>
      <p:ext uri="{BB962C8B-B14F-4D97-AF65-F5344CB8AC3E}">
        <p14:creationId xmlns:p14="http://schemas.microsoft.com/office/powerpoint/2010/main" xmlns="" val="1819782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t>Sunum yapacak ya da veli ile bu konu hakkında görüşecek öğretmenlere not  :</a:t>
            </a:r>
            <a:endParaRPr lang="tr-TR" sz="2400" dirty="0"/>
          </a:p>
        </p:txBody>
      </p:sp>
      <p:sp>
        <p:nvSpPr>
          <p:cNvPr id="3" name="İçerik Yer Tutucusu 2"/>
          <p:cNvSpPr>
            <a:spLocks noGrp="1"/>
          </p:cNvSpPr>
          <p:nvPr>
            <p:ph idx="1"/>
          </p:nvPr>
        </p:nvSpPr>
        <p:spPr>
          <a:xfrm>
            <a:off x="1071538" y="1357298"/>
            <a:ext cx="7862150" cy="5410200"/>
          </a:xfrm>
        </p:spPr>
        <p:txBody>
          <a:bodyPr>
            <a:normAutofit/>
          </a:bodyPr>
          <a:lstStyle/>
          <a:p>
            <a:r>
              <a:rPr lang="tr-TR" sz="1600" dirty="0" smtClean="0"/>
              <a:t>Arkadaşlar öncelikle merhaba </a:t>
            </a:r>
            <a:r>
              <a:rPr lang="tr-TR" sz="1600" dirty="0" smtClean="0">
                <a:sym typeface="Wingdings" panose="05000000000000000000" pitchFamily="2" charset="2"/>
              </a:rPr>
              <a:t> sunumun içeriğine baktığınızda yazıların biraz </a:t>
            </a:r>
            <a:r>
              <a:rPr lang="tr-TR" sz="1600" dirty="0">
                <a:sym typeface="Wingdings" panose="05000000000000000000" pitchFamily="2" charset="2"/>
              </a:rPr>
              <a:t>fazla  </a:t>
            </a:r>
            <a:r>
              <a:rPr lang="tr-TR" sz="1600" dirty="0" smtClean="0">
                <a:sym typeface="Wingdings" panose="05000000000000000000" pitchFamily="2" charset="2"/>
              </a:rPr>
              <a:t>olduğunu görmüşsünüzdür bunun için üzgünüm ama maalesef buna mecbur bırakan bir konuydu sokak çocukları. </a:t>
            </a:r>
          </a:p>
          <a:p>
            <a:r>
              <a:rPr lang="tr-TR" sz="1600" dirty="0" smtClean="0">
                <a:sym typeface="Wingdings" panose="05000000000000000000" pitchFamily="2" charset="2"/>
              </a:rPr>
              <a:t>Biraz da çalışmanın içeriği hakkında detaylı bilgilendirme amacıyla böyle oldu ancak küçük bir hazırlıkla kendinizce kısaltabileceğiniz şeyler çoğu.  Özellikle hukuki kısmının üzerinde çok durmanıza gerek yok sadece </a:t>
            </a:r>
            <a:r>
              <a:rPr lang="tr-TR" sz="1600" b="1" dirty="0" smtClean="0">
                <a:sym typeface="Wingdings" panose="05000000000000000000" pitchFamily="2" charset="2"/>
              </a:rPr>
              <a:t>yaptırımın olduğunu </a:t>
            </a:r>
            <a:r>
              <a:rPr lang="tr-TR" sz="1600" dirty="0" smtClean="0">
                <a:sym typeface="Wingdings" panose="05000000000000000000" pitchFamily="2" charset="2"/>
              </a:rPr>
              <a:t>özellikle vurgularsanız iyi olur. Ayrıca alo 183 e ihbar etmenin tüm vatandaşların görevi olduğunu dile getirmeniz yararlı olacaktır. (</a:t>
            </a:r>
            <a:r>
              <a:rPr lang="tr-TR" sz="1600" i="1" dirty="0" smtClean="0">
                <a:sym typeface="Wingdings" panose="05000000000000000000" pitchFamily="2" charset="2"/>
              </a:rPr>
              <a:t>bazı veliler çocuk kendi istiyor </a:t>
            </a:r>
            <a:r>
              <a:rPr lang="tr-TR" sz="1600" i="1" dirty="0" err="1" smtClean="0">
                <a:sym typeface="Wingdings" panose="05000000000000000000" pitchFamily="2" charset="2"/>
              </a:rPr>
              <a:t>vb</a:t>
            </a:r>
            <a:r>
              <a:rPr lang="tr-TR" sz="1600" i="1" dirty="0" smtClean="0">
                <a:sym typeface="Wingdings" panose="05000000000000000000" pitchFamily="2" charset="2"/>
              </a:rPr>
              <a:t> cümleler kurabiliyor. Çocuktan sorumlu kişilerin velileri olduğunu,  ‘çocuk kendisi istiyor ‘ diyerek yasal sorumluluktan kurtulamayacağını bilmeleri gerekiyor</a:t>
            </a:r>
            <a:r>
              <a:rPr lang="tr-TR" sz="1600" dirty="0" smtClean="0">
                <a:sym typeface="Wingdings" panose="05000000000000000000" pitchFamily="2" charset="2"/>
              </a:rPr>
              <a:t>.)</a:t>
            </a:r>
          </a:p>
          <a:p>
            <a:r>
              <a:rPr lang="tr-TR" sz="1600" dirty="0" smtClean="0">
                <a:sym typeface="Wingdings" panose="05000000000000000000" pitchFamily="2" charset="2"/>
              </a:rPr>
              <a:t>Bir de konu ile bağlantılı olduğundan velilere çocuk ihmal ve istismarı hakkında (özellikle ekonomik istismar) kısa bilgilendirme yapabilirsiniz. (bunun için diğer </a:t>
            </a:r>
            <a:r>
              <a:rPr lang="tr-TR" sz="1600" dirty="0" err="1" smtClean="0">
                <a:sym typeface="Wingdings" panose="05000000000000000000" pitchFamily="2" charset="2"/>
              </a:rPr>
              <a:t>ppt</a:t>
            </a:r>
            <a:r>
              <a:rPr lang="tr-TR" sz="1600" dirty="0" smtClean="0">
                <a:sym typeface="Wingdings" panose="05000000000000000000" pitchFamily="2" charset="2"/>
              </a:rPr>
              <a:t> içeriğine bakabilirisiniz)</a:t>
            </a:r>
          </a:p>
          <a:p>
            <a:endParaRPr lang="tr-TR" sz="1600" dirty="0">
              <a:sym typeface="Wingdings" panose="05000000000000000000" pitchFamily="2" charset="2"/>
            </a:endParaRPr>
          </a:p>
          <a:p>
            <a:r>
              <a:rPr lang="tr-TR" sz="1600" dirty="0" smtClean="0">
                <a:sym typeface="Wingdings" panose="05000000000000000000" pitchFamily="2" charset="2"/>
              </a:rPr>
              <a:t>Bunların dışında proje kapsamında öğrencilere bu konuda rehberlik yapmanız gerekmekte (öncelikle sınıf rehber öğretmenleri). Özellikle risk altında olan çocuklarla yakından ilgilenilmesi gerekiyor. Gerekirse okul idaresi aracılığıyla RAM’dan destek sağlayabilirsiniz.  Bu öğrencilere yönelik daha çok ‘’ihmal-istismar, karşı karşıya oldukları risk ve tehlikeler, kendilerini tanımaları, verimli ders çalışma, iletişim ve akran ilişkileri’’ konularında çalışmalar yapılması faydalı olacaktır.</a:t>
            </a:r>
          </a:p>
        </p:txBody>
      </p:sp>
    </p:spTree>
    <p:extLst>
      <p:ext uri="{BB962C8B-B14F-4D97-AF65-F5344CB8AC3E}">
        <p14:creationId xmlns:p14="http://schemas.microsoft.com/office/powerpoint/2010/main" xmlns="" val="37705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8172400" cy="980728"/>
          </a:xfrm>
        </p:spPr>
        <p:txBody>
          <a:bodyPr>
            <a:normAutofit/>
          </a:bodyPr>
          <a:lstStyle/>
          <a:p>
            <a:r>
              <a:rPr lang="tr-TR" sz="2400" b="1" dirty="0" smtClean="0"/>
              <a:t>SOKAK ÇOCUĞU, ÇALIŞAN SOKAK ÇOCUKLARI </a:t>
            </a:r>
            <a:endParaRPr lang="tr-TR" sz="2400" dirty="0"/>
          </a:p>
        </p:txBody>
      </p:sp>
      <p:sp>
        <p:nvSpPr>
          <p:cNvPr id="3" name="2 İçerik Yer Tutucusu"/>
          <p:cNvSpPr>
            <a:spLocks noGrp="1"/>
          </p:cNvSpPr>
          <p:nvPr>
            <p:ph idx="1"/>
          </p:nvPr>
        </p:nvSpPr>
        <p:spPr>
          <a:xfrm>
            <a:off x="827584" y="1196752"/>
            <a:ext cx="8316416" cy="5661248"/>
          </a:xfrm>
        </p:spPr>
        <p:txBody>
          <a:bodyPr>
            <a:normAutofit fontScale="70000" lnSpcReduction="20000"/>
          </a:bodyPr>
          <a:lstStyle/>
          <a:p>
            <a:r>
              <a:rPr lang="tr-TR" dirty="0" smtClean="0"/>
              <a:t>En temel tanıma göre; </a:t>
            </a:r>
            <a:r>
              <a:rPr lang="tr-TR" b="1" dirty="0">
                <a:solidFill>
                  <a:srgbClr val="C00000"/>
                </a:solidFill>
              </a:rPr>
              <a:t>"</a:t>
            </a:r>
            <a:r>
              <a:rPr lang="tr-TR" b="1" i="1" dirty="0" smtClean="0">
                <a:solidFill>
                  <a:srgbClr val="C00000"/>
                </a:solidFill>
              </a:rPr>
              <a:t>sokak çocuğu, bir yetişkinin korumasından, yol göstericiliğinden yoksun olan, sokağı gerçek evi haline getirmiş olan çocuktur.” </a:t>
            </a:r>
          </a:p>
          <a:p>
            <a:endParaRPr lang="tr-TR" b="1" i="1" dirty="0" smtClean="0">
              <a:solidFill>
                <a:srgbClr val="C00000"/>
              </a:solidFill>
            </a:endParaRPr>
          </a:p>
          <a:p>
            <a:r>
              <a:rPr lang="tr-TR" dirty="0" smtClean="0"/>
              <a:t>Bu çocuklar  “ailesinden </a:t>
            </a:r>
            <a:r>
              <a:rPr lang="tr-TR" dirty="0"/>
              <a:t>giderek daha az destek alan, ailenin geçim sorumluluğunu sokaklarda, pazarlarda çalışarak paylaşmak zorunda kalan çocuklardır</a:t>
            </a:r>
            <a:r>
              <a:rPr lang="tr-TR" dirty="0" smtClean="0"/>
              <a:t>. </a:t>
            </a:r>
            <a:r>
              <a:rPr lang="tr-TR" dirty="0"/>
              <a:t>”</a:t>
            </a:r>
          </a:p>
          <a:p>
            <a:pPr>
              <a:buNone/>
            </a:pPr>
            <a:r>
              <a:rPr lang="tr-TR" dirty="0"/>
              <a:t>	Bu çocukların çoğu akşam evlerine dönmektedirler. Aile ilişkileri bir yandan bozuluyor olsa bile, evlerine bağlı ve hayatı ailelerin bakış açısından görmeye devam etmektedirler. </a:t>
            </a:r>
          </a:p>
          <a:p>
            <a:endParaRPr lang="tr-TR" dirty="0" smtClean="0"/>
          </a:p>
          <a:p>
            <a:pPr marL="82296" indent="0">
              <a:buNone/>
            </a:pPr>
            <a:r>
              <a:rPr lang="tr-TR" dirty="0"/>
              <a:t> </a:t>
            </a:r>
            <a:r>
              <a:rPr lang="tr-TR" dirty="0" smtClean="0"/>
              <a:t>   YA DA :</a:t>
            </a:r>
            <a:endParaRPr lang="tr-TR" dirty="0"/>
          </a:p>
          <a:p>
            <a:endParaRPr lang="tr-TR" dirty="0"/>
          </a:p>
          <a:p>
            <a:r>
              <a:rPr lang="tr-TR" dirty="0" smtClean="0"/>
              <a:t>Bu çocuklar  “günlük </a:t>
            </a:r>
            <a:r>
              <a:rPr lang="tr-TR" dirty="0"/>
              <a:t>geçimlerinin mücadelesini ailelerinden hiçbir destek almaksızın, </a:t>
            </a:r>
            <a:r>
              <a:rPr lang="tr-TR" dirty="0" smtClean="0"/>
              <a:t> yalnız </a:t>
            </a:r>
            <a:r>
              <a:rPr lang="tr-TR" dirty="0"/>
              <a:t>başlarına veren gruptur.” </a:t>
            </a:r>
          </a:p>
          <a:p>
            <a:pPr>
              <a:buNone/>
            </a:pPr>
            <a:r>
              <a:rPr lang="tr-TR" dirty="0"/>
              <a:t>	Bu çocuklar genelde “terk edilmiş” diye adlandırılsalar da, güvensizlik duygusu, istenmeme ve şiddete maruz kalma gibi nedenlerle onlar da ailelerini terk etmiş olabilirler. Evleriyle olan bağlantıları kopmuştur. </a:t>
            </a:r>
          </a:p>
          <a:p>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285728"/>
            <a:ext cx="8143900" cy="6572272"/>
          </a:xfrm>
        </p:spPr>
        <p:txBody>
          <a:bodyPr>
            <a:normAutofit fontScale="92500" lnSpcReduction="20000"/>
          </a:bodyPr>
          <a:lstStyle/>
          <a:p>
            <a:r>
              <a:rPr lang="tr-TR" dirty="0" smtClean="0"/>
              <a:t>Ülkemizde 1983 yılında çıkan 2828 sayılı Sosyal Hizmetler ve Çocuk Esirgeme Kurumu Kanunu‟nun 3.maddesinde </a:t>
            </a:r>
            <a:r>
              <a:rPr lang="tr-TR" b="1" u="sng" dirty="0" smtClean="0"/>
              <a:t>sokak çocukları </a:t>
            </a:r>
            <a:r>
              <a:rPr lang="tr-TR" i="1" dirty="0" smtClean="0">
                <a:solidFill>
                  <a:srgbClr val="FF0000"/>
                </a:solidFill>
              </a:rPr>
              <a:t>korunmaya muhtaç çocuklar </a:t>
            </a:r>
            <a:r>
              <a:rPr lang="tr-TR" dirty="0" smtClean="0"/>
              <a:t>kapsamında ele alınmaktadır. </a:t>
            </a:r>
          </a:p>
          <a:p>
            <a:pPr>
              <a:buNone/>
            </a:pPr>
            <a:r>
              <a:rPr lang="tr-TR" dirty="0" smtClean="0"/>
              <a:t>	</a:t>
            </a:r>
          </a:p>
          <a:p>
            <a:pPr>
              <a:buNone/>
            </a:pPr>
            <a:r>
              <a:rPr lang="tr-TR" sz="2800" dirty="0" smtClean="0"/>
              <a:t>	</a:t>
            </a:r>
            <a:r>
              <a:rPr lang="tr-TR" sz="2800" u="sng" dirty="0" smtClean="0"/>
              <a:t>Kanun korunmaya muhtaç çocuk kapsamında </a:t>
            </a:r>
          </a:p>
          <a:p>
            <a:pPr>
              <a:buNone/>
            </a:pPr>
            <a:r>
              <a:rPr lang="tr-TR" sz="2800" dirty="0" smtClean="0"/>
              <a:t>	</a:t>
            </a:r>
            <a:r>
              <a:rPr lang="tr-TR" sz="2800" i="1" dirty="0" smtClean="0">
                <a:solidFill>
                  <a:schemeClr val="accent1">
                    <a:lumMod val="75000"/>
                  </a:schemeClr>
                </a:solidFill>
              </a:rPr>
              <a:t>“beden, ruh ve ahlak gelişmeleri veya şahsi güvenlikleri tehlikede olup; </a:t>
            </a:r>
            <a:endParaRPr lang="tr-TR" i="1" dirty="0" smtClean="0">
              <a:solidFill>
                <a:schemeClr val="accent1">
                  <a:lumMod val="75000"/>
                </a:schemeClr>
              </a:solidFill>
            </a:endParaRPr>
          </a:p>
          <a:p>
            <a:pPr>
              <a:buNone/>
            </a:pPr>
            <a:r>
              <a:rPr lang="es-ES" sz="2800" i="1" dirty="0" smtClean="0">
                <a:solidFill>
                  <a:schemeClr val="accent1">
                    <a:lumMod val="75000"/>
                  </a:schemeClr>
                </a:solidFill>
              </a:rPr>
              <a:t>1- Ana veya babasız, ana ve babasız, </a:t>
            </a:r>
          </a:p>
          <a:p>
            <a:pPr>
              <a:buNone/>
            </a:pPr>
            <a:r>
              <a:rPr lang="tr-TR" sz="2800" i="1" dirty="0" smtClean="0">
                <a:solidFill>
                  <a:schemeClr val="accent1">
                    <a:lumMod val="75000"/>
                  </a:schemeClr>
                </a:solidFill>
              </a:rPr>
              <a:t>2- Ana veya babası veya her ikisi de belli olmayan, </a:t>
            </a:r>
          </a:p>
          <a:p>
            <a:pPr>
              <a:buNone/>
            </a:pPr>
            <a:r>
              <a:rPr lang="tr-TR" sz="2800" i="1" dirty="0" smtClean="0">
                <a:solidFill>
                  <a:schemeClr val="accent1">
                    <a:lumMod val="75000"/>
                  </a:schemeClr>
                </a:solidFill>
              </a:rPr>
              <a:t>3- Ana ve babası veya her ikisi tarafından terk edilen, </a:t>
            </a:r>
          </a:p>
          <a:p>
            <a:pPr>
              <a:buNone/>
            </a:pPr>
            <a:r>
              <a:rPr lang="tr-TR" sz="2800" i="1" dirty="0" smtClean="0">
                <a:solidFill>
                  <a:schemeClr val="accent1">
                    <a:lumMod val="75000"/>
                  </a:schemeClr>
                </a:solidFill>
              </a:rPr>
              <a:t>4- Ana veya babası tarafından ihmal edilip;  fuhuş dilencilik, alkollü içecekler veya uyuşturucu maddeleri kullanma gibi her türlü sosyal tehlikelere ve kötü alışkanlıklara karşı savunmasız bırakılan ve başıboşluğa sürüklenen” çocuklar</a:t>
            </a:r>
            <a:r>
              <a:rPr lang="tr-TR" sz="2800" dirty="0" smtClean="0"/>
              <a:t> da bulunmaktadır. </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00" y="-71462"/>
            <a:ext cx="7498080" cy="1143000"/>
          </a:xfrm>
        </p:spPr>
        <p:txBody>
          <a:bodyPr>
            <a:normAutofit fontScale="90000"/>
          </a:bodyPr>
          <a:lstStyle/>
          <a:p>
            <a:r>
              <a:rPr lang="tr-TR" b="1" dirty="0" smtClean="0"/>
              <a:t>Sokak Çocuklarının Özellikleri </a:t>
            </a:r>
            <a:endParaRPr lang="tr-TR" dirty="0"/>
          </a:p>
        </p:txBody>
      </p:sp>
      <p:sp>
        <p:nvSpPr>
          <p:cNvPr id="3" name="2 İçerik Yer Tutucusu"/>
          <p:cNvSpPr>
            <a:spLocks noGrp="1"/>
          </p:cNvSpPr>
          <p:nvPr>
            <p:ph idx="1"/>
          </p:nvPr>
        </p:nvSpPr>
        <p:spPr>
          <a:xfrm>
            <a:off x="857224" y="1142984"/>
            <a:ext cx="8286776" cy="5715016"/>
          </a:xfrm>
        </p:spPr>
        <p:txBody>
          <a:bodyPr>
            <a:normAutofit fontScale="70000" lnSpcReduction="20000"/>
          </a:bodyPr>
          <a:lstStyle/>
          <a:p>
            <a:r>
              <a:rPr lang="tr-TR" dirty="0" smtClean="0"/>
              <a:t>Sokakta yaşayan çocukların büyük bir çoğunluğu erkektir. Sokak çocukları denilince genellikle </a:t>
            </a:r>
            <a:r>
              <a:rPr lang="tr-TR" i="1" dirty="0" smtClean="0">
                <a:solidFill>
                  <a:schemeClr val="accent1">
                    <a:lumMod val="75000"/>
                  </a:schemeClr>
                </a:solidFill>
              </a:rPr>
              <a:t>tinerci, alkolik, madde bağımlısı </a:t>
            </a:r>
            <a:r>
              <a:rPr lang="tr-TR" dirty="0" smtClean="0"/>
              <a:t>çocuklar akla gelmektedir. Sokak çocukları arasında madde kullanımı yaygın olarak gözükmektedir. </a:t>
            </a:r>
          </a:p>
          <a:p>
            <a:endParaRPr lang="tr-TR" dirty="0" smtClean="0"/>
          </a:p>
          <a:p>
            <a:r>
              <a:rPr lang="tr-TR" dirty="0" smtClean="0"/>
              <a:t>Sokak çocukları; </a:t>
            </a:r>
            <a:r>
              <a:rPr lang="tr-TR" i="1" dirty="0" smtClean="0">
                <a:solidFill>
                  <a:schemeClr val="accent1">
                    <a:lumMod val="75000"/>
                  </a:schemeClr>
                </a:solidFill>
              </a:rPr>
              <a:t>sokaktaki şiddete karşı durabilmek ve dayak yediklerinde acı hissetmemek, sokaktaki soğuğa dayanabilmek, kendilerini güçlü hissedebilmek, halüsinasyonlar görüp güzel şeyler hayal edebilmek, utanma duygularını yok ettiği için rahatlıkla başkalarından yemek isteyebilmek, dilenebilmek ve özgürce konuşabilmek için </a:t>
            </a:r>
            <a:r>
              <a:rPr lang="tr-TR" u="sng" dirty="0" smtClean="0"/>
              <a:t>uçucu maddelere</a:t>
            </a:r>
            <a:r>
              <a:rPr lang="tr-TR" dirty="0" smtClean="0"/>
              <a:t> gereksinim duyarlar. </a:t>
            </a:r>
          </a:p>
          <a:p>
            <a:endParaRPr lang="tr-TR" dirty="0" smtClean="0"/>
          </a:p>
          <a:p>
            <a:r>
              <a:rPr lang="tr-TR" dirty="0" smtClean="0"/>
              <a:t>Sokak çocukları sokakta hayatlarını devam ettirebilmek için, hayatlarını diğer çocuklardan daha farklı marjinal olarak, </a:t>
            </a:r>
            <a:r>
              <a:rPr lang="tr-TR" i="1" dirty="0" smtClean="0">
                <a:solidFill>
                  <a:schemeClr val="accent1">
                    <a:lumMod val="75000"/>
                  </a:schemeClr>
                </a:solidFill>
              </a:rPr>
              <a:t>kendi kuralları içinde</a:t>
            </a:r>
            <a:r>
              <a:rPr lang="tr-TR" dirty="0" smtClean="0"/>
              <a:t> devam ettirirler. </a:t>
            </a:r>
          </a:p>
          <a:p>
            <a:pPr>
              <a:buNone/>
            </a:pPr>
            <a:r>
              <a:rPr lang="tr-TR" dirty="0" smtClean="0"/>
              <a:t>	Öncelikle tehlikelerden korunmak için </a:t>
            </a:r>
            <a:r>
              <a:rPr lang="tr-TR" i="1" dirty="0" smtClean="0">
                <a:solidFill>
                  <a:schemeClr val="accent1">
                    <a:lumMod val="75000"/>
                  </a:schemeClr>
                </a:solidFill>
              </a:rPr>
              <a:t>çeteleşirler.</a:t>
            </a:r>
            <a:r>
              <a:rPr lang="tr-TR" dirty="0" smtClean="0"/>
              <a:t> Bu güç birliği içinde grubun kendine has kurallarıyla yaşamaya başlarlar. Bu şekilde dışarıdan gelebilecek tehlikelerde korunmaya çalışırlar. </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3356992"/>
          </a:xfrm>
          <a:solidFill>
            <a:schemeClr val="accent3">
              <a:lumMod val="75000"/>
            </a:schemeClr>
          </a:solidFill>
        </p:spPr>
        <p:txBody>
          <a:bodyPr>
            <a:normAutofit fontScale="92500" lnSpcReduction="20000"/>
          </a:bodyPr>
          <a:lstStyle/>
          <a:p>
            <a:endParaRPr lang="tr-TR" b="1" dirty="0" smtClean="0">
              <a:solidFill>
                <a:schemeClr val="bg1"/>
              </a:solidFill>
            </a:endParaRPr>
          </a:p>
          <a:p>
            <a:r>
              <a:rPr lang="tr-TR" b="1" dirty="0" smtClean="0">
                <a:solidFill>
                  <a:srgbClr val="FFFF00"/>
                </a:solidFill>
              </a:rPr>
              <a:t>Çalışan çocuklar</a:t>
            </a:r>
            <a:r>
              <a:rPr lang="tr-TR" dirty="0" smtClean="0">
                <a:solidFill>
                  <a:srgbClr val="FFFF00"/>
                </a:solidFill>
              </a:rPr>
              <a:t>; </a:t>
            </a:r>
            <a:r>
              <a:rPr lang="tr-TR" dirty="0" smtClean="0">
                <a:solidFill>
                  <a:schemeClr val="bg1"/>
                </a:solidFill>
              </a:rPr>
              <a:t>gerek sayısal büyüklükleri, gerekse sokak ortamında çalışmaları dolayısıyla </a:t>
            </a:r>
            <a:r>
              <a:rPr lang="tr-TR" u="sng" dirty="0" smtClean="0">
                <a:solidFill>
                  <a:schemeClr val="bg1"/>
                </a:solidFill>
              </a:rPr>
              <a:t>potansiyel sokak çocuğu olma tehlikesi</a:t>
            </a:r>
            <a:r>
              <a:rPr lang="tr-TR" dirty="0" smtClean="0">
                <a:solidFill>
                  <a:schemeClr val="bg1"/>
                </a:solidFill>
              </a:rPr>
              <a:t> ile iç içe yaşamlarını sürdürmektedir. </a:t>
            </a:r>
          </a:p>
          <a:p>
            <a:r>
              <a:rPr lang="tr-TR" dirty="0" smtClean="0">
                <a:solidFill>
                  <a:schemeClr val="bg1"/>
                </a:solidFill>
              </a:rPr>
              <a:t>Bunlar sokakta çalışan çocuklar ya aile ekonomisine destek olmak amacıyla ya da zorla çalıştırılan çocuklar olabilir. </a:t>
            </a:r>
            <a:endParaRPr lang="tr-TR" dirty="0">
              <a:solidFill>
                <a:schemeClr val="bg1"/>
              </a:solidFill>
            </a:endParaRPr>
          </a:p>
        </p:txBody>
      </p:sp>
      <p:pic>
        <p:nvPicPr>
          <p:cNvPr id="5" name="Picture 2" descr="C:\Documents and Settings\asus\Desktop\ÇOCUK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520" y="3356991"/>
            <a:ext cx="9252520" cy="350100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20" y="0"/>
            <a:ext cx="9252520" cy="6857998"/>
          </a:xfrm>
          <a:solidFill>
            <a:schemeClr val="tx1">
              <a:lumMod val="85000"/>
              <a:lumOff val="15000"/>
            </a:schemeClr>
          </a:solidFill>
        </p:spPr>
        <p:txBody>
          <a:bodyPr/>
          <a:lstStyle/>
          <a:p>
            <a:endParaRPr lang="tr-TR" dirty="0"/>
          </a:p>
        </p:txBody>
      </p:sp>
      <p:pic>
        <p:nvPicPr>
          <p:cNvPr id="4" name="Picture 2" descr="C:\Documents and Settings\asus\Desktop\çocuklar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6512" y="0"/>
            <a:ext cx="6227030" cy="341029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Documents and Settings\asus\Desktop\çocuklar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7984" y="3428999"/>
            <a:ext cx="4716016" cy="342899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Documents and Settings\asus\Desktop\çocuklar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8520" y="4017218"/>
            <a:ext cx="3779912" cy="28407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2606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417</TotalTime>
  <Words>2500</Words>
  <Application>Microsoft Office PowerPoint</Application>
  <PresentationFormat>Ekran Gösterisi (4:3)</PresentationFormat>
  <Paragraphs>233</Paragraphs>
  <Slides>42</Slides>
  <Notes>2</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Gündönümü</vt:lpstr>
      <vt:lpstr>SOKAK ÇOCUKLARI VE  SOKAKTA ÇALIŞTIRILAN ÇOCUKLAR</vt:lpstr>
      <vt:lpstr>Slayt 2</vt:lpstr>
      <vt:lpstr>Slayt 3</vt:lpstr>
      <vt:lpstr>Slayt 4</vt:lpstr>
      <vt:lpstr>SOKAK ÇOCUĞU, ÇALIŞAN SOKAK ÇOCUKLARI </vt:lpstr>
      <vt:lpstr>Slayt 6</vt:lpstr>
      <vt:lpstr>Sokak Çocuklarının Özellikleri </vt:lpstr>
      <vt:lpstr>Slayt 8</vt:lpstr>
      <vt:lpstr>Slayt 9</vt:lpstr>
      <vt:lpstr>Sayılarla Sokak Çocukları  Yapılan araştırmalara göre ülkemizde:</vt:lpstr>
      <vt:lpstr>SOKAK ÇOCUĞUNUN TEMEL SEBEPLERİ</vt:lpstr>
      <vt:lpstr> SOKAK ÇOCUKLARININ KARŞILAŞTIKLARI RİSKLER  </vt:lpstr>
      <vt:lpstr>FİZİKSEL RİSKLER</vt:lpstr>
      <vt:lpstr> Sosyal Riskler </vt:lpstr>
      <vt:lpstr>BU ÇOCUKLAR İÇİN YAPILAN ÇALIŞMALAR – ALINAN ÖNLEMLER NELERDİR?</vt:lpstr>
      <vt:lpstr> ÇOCUK REHABİLİTASYONU  </vt:lpstr>
      <vt:lpstr>Çocukların Sosyal Rehabilitasyonu </vt:lpstr>
      <vt:lpstr>Slayt 18</vt:lpstr>
      <vt:lpstr>Slayt 19</vt:lpstr>
      <vt:lpstr>BU ÇOCUKLAR İÇİN YAPILAN ÇALIŞMALAR VE  BU KURUMLAR NELERDİR?</vt:lpstr>
      <vt:lpstr>Slayt 21</vt:lpstr>
      <vt:lpstr>Slayt 22</vt:lpstr>
      <vt:lpstr>Slayt 23</vt:lpstr>
      <vt:lpstr>YÜRÜTÜLEN HUKİKİ ÇALIŞMALAR </vt:lpstr>
      <vt:lpstr>Slayt 25</vt:lpstr>
      <vt:lpstr>Slayt 26</vt:lpstr>
      <vt:lpstr>Slayt 27</vt:lpstr>
      <vt:lpstr>İhmal ve İstismar Vakaları İle Karşılaştığınızda Başvurabileceğiniz Yerler</vt:lpstr>
      <vt:lpstr>BİR  TEK  SOKAKTA  DEĞİL  TARLADA ÇALIŞTIRILAN  ÇOCUKLARIMIZ  DA  VAR </vt:lpstr>
      <vt:lpstr>BU  YÜZDEN OKULA GEÇ GİDEN, HATTA GİDEMEYEN…</vt:lpstr>
      <vt:lpstr>Slayt 31</vt:lpstr>
      <vt:lpstr>Slayt 32</vt:lpstr>
      <vt:lpstr>Slayt 33</vt:lpstr>
      <vt:lpstr>Slayt 34</vt:lpstr>
      <vt:lpstr>Slayt 35</vt:lpstr>
      <vt:lpstr>HER BİREYİN VATANDAŞLIK GÖREVİ:   ALO183</vt:lpstr>
      <vt:lpstr>SOKAKTA, TARLADA ÇOCUK İŞÇİ..</vt:lpstr>
      <vt:lpstr>Slayt 38</vt:lpstr>
      <vt:lpstr>Slayt 39</vt:lpstr>
      <vt:lpstr>UNUTMAYIN !!!</vt:lpstr>
      <vt:lpstr>Slayt 41</vt:lpstr>
      <vt:lpstr>Sunum yapacak ya da veli ile bu konu hakkında görüşecek öğretmenlere not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NAFİZE</dc:creator>
  <cp:lastModifiedBy>ASUS</cp:lastModifiedBy>
  <cp:revision>148</cp:revision>
  <dcterms:created xsi:type="dcterms:W3CDTF">2018-03-17T07:50:22Z</dcterms:created>
  <dcterms:modified xsi:type="dcterms:W3CDTF">2018-03-26T19:07:46Z</dcterms:modified>
</cp:coreProperties>
</file>